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9"/>
  </p:notesMasterIdLst>
  <p:handoutMasterIdLst>
    <p:handoutMasterId r:id="rId40"/>
  </p:handoutMasterIdLst>
  <p:sldIdLst>
    <p:sldId id="256" r:id="rId3"/>
    <p:sldId id="267" r:id="rId4"/>
    <p:sldId id="258" r:id="rId5"/>
    <p:sldId id="259" r:id="rId6"/>
    <p:sldId id="260"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5" r:id="rId23"/>
    <p:sldId id="286" r:id="rId24"/>
    <p:sldId id="291" r:id="rId25"/>
    <p:sldId id="287" r:id="rId26"/>
    <p:sldId id="288" r:id="rId27"/>
    <p:sldId id="289" r:id="rId28"/>
    <p:sldId id="290" r:id="rId29"/>
    <p:sldId id="292" r:id="rId30"/>
    <p:sldId id="295" r:id="rId31"/>
    <p:sldId id="293" r:id="rId32"/>
    <p:sldId id="294" r:id="rId33"/>
    <p:sldId id="296" r:id="rId34"/>
    <p:sldId id="297" r:id="rId35"/>
    <p:sldId id="298" r:id="rId36"/>
    <p:sldId id="299"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8" autoAdjust="0"/>
    <p:restoredTop sz="78404" autoAdjust="0"/>
  </p:normalViewPr>
  <p:slideViewPr>
    <p:cSldViewPr snapToGrid="0">
      <p:cViewPr varScale="1">
        <p:scale>
          <a:sx n="71" d="100"/>
          <a:sy n="71" d="100"/>
        </p:scale>
        <p:origin x="552" y="54"/>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11/18/2015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‹Nº›</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11/18/2015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‹Nº›</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en-US" sz="1200" b="0" i="0">
                <a:solidFill>
                  <a:srgbClr val="000000"/>
                </a:solidFill>
                <a:latin typeface="Arial"/>
                <a:ea typeface="+mn-ea"/>
                <a:cs typeface="+mn-cs"/>
              </a:rPr>
              <a:t>Resuma la investigación entre</a:t>
            </a:r>
            <a:r>
              <a:rPr lang="en-US" sz="1200" b="0" i="0" baseline="0">
                <a:solidFill>
                  <a:srgbClr val="000000"/>
                </a:solidFill>
                <a:latin typeface="Arial"/>
                <a:ea typeface="+mn-ea"/>
                <a:cs typeface="+mn-cs"/>
              </a:rPr>
              <a:t> tres y cinco puntos.</a:t>
            </a:r>
          </a:p>
          <a:p>
            <a:pPr marL="0" algn="l" defTabSz="914400">
              <a:buNone/>
            </a:pPr>
            <a:endParaRPr lang="en-US" dirty="0" smtClean="0"/>
          </a:p>
        </p:txBody>
      </p:sp>
      <p:sp>
        <p:nvSpPr>
          <p:cNvPr id="4" name="Slide Number Placeholder 3"/>
          <p:cNvSpPr>
            <a:spLocks noGrp="1"/>
          </p:cNvSpPr>
          <p:nvPr>
            <p:ph type="sldNum" sz="quarter" idx="10"/>
          </p:nvPr>
        </p:nvSpPr>
        <p:spPr/>
        <p:txBody>
          <a:bodyPr/>
          <a:lstStyle/>
          <a:p>
            <a:pPr algn="r" defTabSz="914400">
              <a:buNone/>
            </a:pPr>
            <a:fld id="{5D81F1E7-4EFD-4BFF-B438-FCD52FD36B17}" type="slidenum">
              <a:rPr lang="en-US" sz="1200" b="0" i="0">
                <a:latin typeface="Arial"/>
                <a:ea typeface="+mn-ea"/>
                <a:cs typeface="+mn-cs"/>
              </a:rPr>
              <a:t>4</a:t>
            </a:fld>
            <a:endParaRPr lang="en-US" sz="1200" b="0" i="0">
              <a:latin typeface="Arial"/>
              <a:ea typeface="+mn-ea"/>
              <a:cs typeface="+mn-cs"/>
            </a:endParaRPr>
          </a:p>
        </p:txBody>
      </p:sp>
    </p:spTree>
    <p:extLst>
      <p:ext uri="{BB962C8B-B14F-4D97-AF65-F5344CB8AC3E}">
        <p14:creationId xmlns:p14="http://schemas.microsoft.com/office/powerpoint/2010/main" val="3855036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5</a:t>
            </a:fld>
            <a:endParaRPr lang="en-US"/>
          </a:p>
        </p:txBody>
      </p:sp>
    </p:spTree>
    <p:extLst>
      <p:ext uri="{BB962C8B-B14F-4D97-AF65-F5344CB8AC3E}">
        <p14:creationId xmlns:p14="http://schemas.microsoft.com/office/powerpoint/2010/main" val="1180874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s-ES" smtClean="0"/>
              <a:t>Haga clic para modificar el estilo de título del patrón</a:t>
            </a:r>
            <a:endParaRPr/>
          </a:p>
        </p:txBody>
      </p: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a:p>
        </p:txBody>
      </p:sp>
      <p:pic>
        <p:nvPicPr>
          <p:cNvPr id="9" name="Picture 8" descr="Primer plano de las probetas" title="Science pictur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p>
            <a:fld id="{0402902D-A5F5-4D7D-AAA7-32469BA0BC4D}" type="datetimeFigureOut">
              <a:rPr lang="en-US"/>
              <a:t>11/18/2015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‹Nº›</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s-ES" smtClean="0"/>
              <a:t>Haga clic para modificar el estilo de título del patrón</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p>
            <a:fld id="{0402902D-A5F5-4D7D-AAA7-32469BA0BC4D}" type="datetimeFigureOut">
              <a:rPr lang="en-US"/>
              <a:t>11/18/2015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‹Nº›</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p>
            <a:fld id="{0402902D-A5F5-4D7D-AAA7-32469BA0BC4D}" type="datetimeFigureOut">
              <a:rPr lang="en-US"/>
              <a:t>11/18/2015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‹Nº›</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s-ES" smtClean="0"/>
              <a:t>Haga clic para modificar el estilo de título del patrón</a:t>
            </a:r>
            <a:endParaRPr/>
          </a:p>
        </p:txBody>
      </p: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5" name="Date Placeholder 4"/>
          <p:cNvSpPr>
            <a:spLocks noGrp="1"/>
          </p:cNvSpPr>
          <p:nvPr>
            <p:ph type="dt" sz="half" idx="10"/>
          </p:nvPr>
        </p:nvSpPr>
        <p:spPr/>
        <p:txBody>
          <a:bodyPr/>
          <a:lstStyle/>
          <a:p>
            <a:fld id="{0402902D-A5F5-4D7D-AAA7-32469BA0BC4D}" type="datetimeFigureOut">
              <a:rPr lang="en-US"/>
              <a:t>11/18/2015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5F4C9F40-B079-4B71-A627-7266DFEA7F03}" type="slidenum">
              <a:rPr/>
              <a:t>‹Nº›</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7" name="Date Placeholder 6"/>
          <p:cNvSpPr>
            <a:spLocks noGrp="1"/>
          </p:cNvSpPr>
          <p:nvPr>
            <p:ph type="dt" sz="half" idx="10"/>
          </p:nvPr>
        </p:nvSpPr>
        <p:spPr/>
        <p:txBody>
          <a:bodyPr/>
          <a:lstStyle/>
          <a:p>
            <a:fld id="{0402902D-A5F5-4D7D-AAA7-32469BA0BC4D}" type="datetimeFigureOut">
              <a:rPr lang="en-US"/>
              <a:t>11/18/2015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5F4C9F40-B079-4B71-A627-7266DFEA7F03}" type="slidenum">
              <a:rPr/>
              <a:t>‹Nº›</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Date Placeholder 2"/>
          <p:cNvSpPr>
            <a:spLocks noGrp="1"/>
          </p:cNvSpPr>
          <p:nvPr>
            <p:ph type="dt" sz="half" idx="10"/>
          </p:nvPr>
        </p:nvSpPr>
        <p:spPr/>
        <p:txBody>
          <a:bodyPr/>
          <a:lstStyle/>
          <a:p>
            <a:fld id="{0402902D-A5F5-4D7D-AAA7-32469BA0BC4D}" type="datetimeFigureOut">
              <a:rPr lang="en-US"/>
              <a:t>11/18/2015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5F4C9F40-B079-4B71-A627-7266DFEA7F03}" type="slidenum">
              <a:rPr/>
              <a:t>‹Nº›</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2902D-A5F5-4D7D-AAA7-32469BA0BC4D}" type="datetimeFigureOut">
              <a:rPr lang="en-US"/>
              <a:t>11/18/2015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5F4C9F40-B079-4B71-A627-7266DFEA7F03}" type="slidenum">
              <a:rPr/>
              <a:t>‹Nº›</a:t>
            </a:fld>
            <a:endParaRPr/>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s-ES" smtClean="0"/>
              <a:t>Haga clic para modificar el estilo de título del patrón</a:t>
            </a:r>
            <a:endParaRP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s-ES" smtClean="0"/>
              <a:t>Haga clic para modificar el estilo de título del patrón</a:t>
            </a:r>
            <a:endParaRPr/>
          </a:p>
        </p:txBody>
      </p:sp>
      <p:sp>
        <p:nvSpPr>
          <p:cNvPr id="3" name="Picture Placeholder 2"/>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s-ES" smtClean="0"/>
              <a:t>Haga clic para modificar el estilo de título del patrón</a:t>
            </a:r>
            <a:endParaRPr/>
          </a:p>
        </p:txBody>
      </p: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11/18/2015</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‹Nº›</a:t>
            </a:fld>
            <a:endParaRPr/>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hyperlink" Target="http://pequenosgrandesamigos.com/index.htm" TargetMode="External"/><Relationship Id="rId3" Type="http://schemas.openxmlformats.org/officeDocument/2006/relationships/hyperlink" Target="htttp://ciencianet.com/" TargetMode="Externa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hyperlink" Target="http://sepiensa.org.mx/contenidos/p_escrit/chicos_2.htm" TargetMode="External"/><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hyperlink" Target="http://ciencianet.com/" TargetMode="External"/><Relationship Id="rId9" Type="http://schemas.openxmlformats.org/officeDocument/2006/relationships/image" Target="../media/image27.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hyperlink" Target="http://www.alltheweb.com/" TargetMode="External"/><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http://www.aulaclic.es/internet/graficos/inicial_google.gi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http://www.aulaclic.es/internet/graficos/yahoo1.gi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http://www.aulaclic.es/internet/graficos/msn_nuevo.gi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http://www.aulaclic.es/internet/graficos/altavista1.gi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http://www.aulaclic.es/internet/graficos/a9.gif"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vivisimo.com/" TargetMode="External"/><Relationship Id="rId13" Type="http://schemas.openxmlformats.org/officeDocument/2006/relationships/image" Target="../media/image49.png"/><Relationship Id="rId3" Type="http://schemas.openxmlformats.org/officeDocument/2006/relationships/hyperlink" Target="http://www.google.com/" TargetMode="External"/><Relationship Id="rId7" Type="http://schemas.openxmlformats.org/officeDocument/2006/relationships/hyperlink" Target="http://www.surfwax.com/" TargetMode="External"/><Relationship Id="rId12" Type="http://schemas.openxmlformats.org/officeDocument/2006/relationships/image" Target="../media/image48.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hyperlink" Target="http://www.oingo.com/" TargetMode="External"/><Relationship Id="rId11" Type="http://schemas.openxmlformats.org/officeDocument/2006/relationships/image" Target="../media/image47.png"/><Relationship Id="rId5" Type="http://schemas.openxmlformats.org/officeDocument/2006/relationships/hyperlink" Target="http://www.northernlight.com/" TargetMode="External"/><Relationship Id="rId10" Type="http://schemas.openxmlformats.org/officeDocument/2006/relationships/image" Target="../media/image46.png"/><Relationship Id="rId4" Type="http://schemas.openxmlformats.org/officeDocument/2006/relationships/hyperlink" Target="http://www.directhit.com/" TargetMode="External"/><Relationship Id="rId9" Type="http://schemas.openxmlformats.org/officeDocument/2006/relationships/image" Target="../media/image45.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nombrededominio.terminaci&#243;n/" TargetMode="External"/><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http://www.aulaclic.es/internet/graficos/ie_general1.gif"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2.jpeg"/><Relationship Id="rId18" Type="http://schemas.openxmlformats.org/officeDocument/2006/relationships/image" Target="../media/image75.jpeg"/><Relationship Id="rId3" Type="http://schemas.openxmlformats.org/officeDocument/2006/relationships/image" Target="../media/image64.jpeg"/><Relationship Id="rId7" Type="http://schemas.openxmlformats.org/officeDocument/2006/relationships/image" Target="../media/image68.jpeg"/><Relationship Id="rId12" Type="http://schemas.openxmlformats.org/officeDocument/2006/relationships/hyperlink" Target="http://www.google.es/imgres?imgurl=http://2.bp.blogspot.com/_R5jplBL3E7c/S6qJOXsYVdI/AAAAAAAAAAU/jMJmpa1TYCo/s1600/3_icolor1.jpg&amp;imgrefurl=http://latecnologiaenloscomputadores.blogspot.com/2010/03/las-carpetas.html&amp;usg=__vSAhkyXXaIreGkTxu-O7fMLwNYk=&amp;h=328&amp;w=419&amp;sz=14&amp;hl=es&amp;start=13&amp;zoom=1&amp;um=1&amp;itbs=1&amp;tbnid=Dtf7i0VtmpkrqM:&amp;tbnh=98&amp;tbnw=125&amp;prev=/images?q%3Dcarpetas%26um%3D1%26hl%3Des%26rls%3Dcom.microsoft:es%26tbs%3Disch:1" TargetMode="External"/><Relationship Id="rId17" Type="http://schemas.openxmlformats.org/officeDocument/2006/relationships/hyperlink" Target="http://www.google.es/imgres?imgurl=http://3.bp.blogspot.com/_rq4YJLLPR6Q/SF93XAiVAdI/AAAAAAAAAA4/Qx0_2EIH6RQ/s320/mochila1sq8.jpg&amp;imgrefurl=http://chuleting.blogspot.com/2008/06/mochila-chuletas-innovadoras.html&amp;usg=__1wvbG0nlhtUGBmgmZr8YF9wz06w=&amp;h=300&amp;w=300&amp;sz=22&amp;hl=es&amp;start=3&amp;zoom=1&amp;um=1&amp;itbs=1&amp;tbnid=FRDdADzBlqtjeM:&amp;tbnh=116&amp;tbnw=116&amp;prev=/images?q%3Dmochila%26um%3D1%26hl%3Des%26rls%3Dcom.microsoft:es%26tbs%3Disch:1" TargetMode="External"/><Relationship Id="rId2" Type="http://schemas.openxmlformats.org/officeDocument/2006/relationships/image" Target="../media/image63.jpeg"/><Relationship Id="rId16"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image" Target="../media/image67.jpeg"/><Relationship Id="rId11" Type="http://schemas.openxmlformats.org/officeDocument/2006/relationships/image" Target="../media/image71.jpeg"/><Relationship Id="rId5" Type="http://schemas.openxmlformats.org/officeDocument/2006/relationships/image" Target="../media/image66.png"/><Relationship Id="rId15" Type="http://schemas.openxmlformats.org/officeDocument/2006/relationships/hyperlink" Target="http://www.google.es/imgres?imgurl=http://1.bp.blogspot.com/_Hzec0UJKDho/Sgjeu6Cn9EI/AAAAAAAAAEM/Y65MHIy0UQw/s320/ICONO-IE-7.jpg&amp;imgrefurl=http://adex-108-24.blogspot.com/&amp;usg=__inDCy_RPykpTJisYUq89BSYWEiM=&amp;h=240&amp;w=240&amp;sz=11&amp;hl=es&amp;start=3&amp;zoom=1&amp;um=1&amp;itbs=1&amp;tbnid=DQbNMhvX3RIH8M:&amp;tbnh=110&amp;tbnw=110&amp;prev=/images?q%3Dicono%2Binternet%26um%3D1%26hl%3Des%26rls%3Dcom.microsoft:es%26tbs%3Disch:1" TargetMode="External"/><Relationship Id="rId10" Type="http://schemas.openxmlformats.org/officeDocument/2006/relationships/image" Target="../media/image70.jpeg"/><Relationship Id="rId19" Type="http://schemas.openxmlformats.org/officeDocument/2006/relationships/image" Target="../media/image76.jpeg"/><Relationship Id="rId4" Type="http://schemas.openxmlformats.org/officeDocument/2006/relationships/image" Target="../media/image65.jpeg"/><Relationship Id="rId9" Type="http://schemas.openxmlformats.org/officeDocument/2006/relationships/hyperlink" Target="http://www.google.es/imgres?imgurl=http://www.aulaclic.es/power/graficos/acceso_powerpoint.gif&amp;imgrefurl=http://www.aulaclic.es/power/t_1_1.htm&amp;usg=__CMmLXY8is006ApyMe9G53Ear2o4=&amp;h=73&amp;w=69&amp;sz=1&amp;hl=es&amp;start=9&amp;zoom=1&amp;um=1&amp;itbs=1&amp;tbnid=tlI4BWngHx35qM:&amp;tbnh=70&amp;tbnw=66&amp;prev=/images?q%3Dicono%2Bpowerpoint%26um%3D1%26hl%3Des%26rls%3Dcom.microsoft:es%26tbs%3Disch:1" TargetMode="External"/><Relationship Id="rId1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hyperlink" Target="http://www.nombrededominio.dominiosuperio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cdn.wonderfulengineering.com/wp-content/uploads/2014/07/internet-wallpap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448"/>
            <a:ext cx="12192000" cy="6185646"/>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932330" y="544850"/>
            <a:ext cx="10972800" cy="1620126"/>
          </a:xfrm>
        </p:spPr>
        <p:txBody>
          <a:bodyPr>
            <a:normAutofit fontScale="90000"/>
          </a:bodyPr>
          <a:lstStyle/>
          <a:p>
            <a:pPr algn="l" defTabSz="914400">
              <a:lnSpc>
                <a:spcPct val="90000"/>
              </a:lnSpc>
              <a:spcBef>
                <a:spcPts val="0"/>
              </a:spcBef>
              <a:buNone/>
            </a:pPr>
            <a:r>
              <a:rPr lang="es-ES" b="1" noProof="1" smtClean="0">
                <a:latin typeface="Algerian" panose="04020705040A02060702" pitchFamily="82" charset="0"/>
              </a:rPr>
              <a:t>El Interet como Búsqueda de                </a:t>
            </a:r>
            <a:br>
              <a:rPr lang="es-ES" b="1" noProof="1" smtClean="0">
                <a:latin typeface="Algerian" panose="04020705040A02060702" pitchFamily="82" charset="0"/>
              </a:rPr>
            </a:br>
            <a:r>
              <a:rPr lang="es-ES" b="1" noProof="1" smtClean="0">
                <a:latin typeface="Algerian" panose="04020705040A02060702" pitchFamily="82" charset="0"/>
              </a:rPr>
              <a:t>                  Informacion</a:t>
            </a:r>
            <a:endParaRPr lang="es-ES" b="1" noProof="1">
              <a:latin typeface="Algerian" panose="04020705040A02060702" pitchFamily="82" charset="0"/>
            </a:endParaRPr>
          </a:p>
        </p:txBody>
      </p:sp>
      <p:sp>
        <p:nvSpPr>
          <p:cNvPr id="3" name="Subtítulo 2"/>
          <p:cNvSpPr>
            <a:spLocks noGrp="1"/>
          </p:cNvSpPr>
          <p:nvPr>
            <p:ph type="subTitle" idx="1"/>
          </p:nvPr>
        </p:nvSpPr>
        <p:spPr>
          <a:xfrm>
            <a:off x="107576" y="6286500"/>
            <a:ext cx="11981330" cy="457200"/>
          </a:xfrm>
        </p:spPr>
        <p:txBody>
          <a:bodyPr>
            <a:normAutofit/>
          </a:bodyPr>
          <a:lstStyle/>
          <a:p>
            <a:pPr marL="0" indent="0" algn="l">
              <a:spcBef>
                <a:spcPts val="0"/>
              </a:spcBef>
              <a:buNone/>
            </a:pPr>
            <a:r>
              <a:rPr lang="es-ES" b="1" noProof="1" smtClean="0">
                <a:solidFill>
                  <a:schemeClr val="accent2">
                    <a:lumMod val="60000"/>
                    <a:lumOff val="40000"/>
                  </a:schemeClr>
                </a:solidFill>
                <a:latin typeface="Arial Black" panose="020B0A04020102020204" pitchFamily="34" charset="0"/>
              </a:rPr>
              <a:t>Escuela Profesional: Ingeneria  en Telecomunicaciones</a:t>
            </a:r>
            <a:endParaRPr lang="es-ES" b="1" noProof="1">
              <a:solidFill>
                <a:schemeClr val="accent2">
                  <a:lumMod val="60000"/>
                  <a:lumOff val="40000"/>
                </a:schemeClr>
              </a:solidFill>
              <a:latin typeface="Arial Black" panose="020B0A04020102020204" pitchFamily="34" charset="0"/>
            </a:endParaRPr>
          </a:p>
        </p:txBody>
      </p:sp>
      <p:sp>
        <p:nvSpPr>
          <p:cNvPr id="7" name="Llamada rectangular redondeada 6"/>
          <p:cNvSpPr/>
          <p:nvPr/>
        </p:nvSpPr>
        <p:spPr>
          <a:xfrm>
            <a:off x="510989" y="2754274"/>
            <a:ext cx="2353236" cy="2113561"/>
          </a:xfrm>
          <a:prstGeom prst="wedgeRoundRectCallout">
            <a:avLst/>
          </a:prstGeom>
          <a:solidFill>
            <a:srgbClr val="7030A0"/>
          </a:solidFill>
          <a:ln>
            <a:solidFill>
              <a:schemeClr val="accent5">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s-PE"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ctr"/>
            <a:r>
              <a:rPr lang="es-PE"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Integrantes:</a:t>
            </a:r>
          </a:p>
          <a:p>
            <a:pPr marL="285750" indent="-285750" algn="ctr">
              <a:buFontTx/>
              <a:buChar char="-"/>
            </a:pPr>
            <a:r>
              <a:rPr lang="es-PE"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Carolina Churo</a:t>
            </a:r>
          </a:p>
          <a:p>
            <a:pPr marL="285750" indent="-285750" algn="ctr">
              <a:buFontTx/>
              <a:buChar char="-"/>
            </a:pPr>
            <a:r>
              <a:rPr lang="es-PE"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Jairo Llerena</a:t>
            </a:r>
          </a:p>
          <a:p>
            <a:pPr marL="285750" indent="-285750" algn="ctr">
              <a:buFontTx/>
              <a:buChar char="-"/>
            </a:pPr>
            <a:r>
              <a:rPr lang="es-PE"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María Huamani</a:t>
            </a:r>
          </a:p>
          <a:p>
            <a:pPr marL="285750" indent="-285750" algn="ctr">
              <a:buFontTx/>
              <a:buChar char="-"/>
            </a:pPr>
            <a:r>
              <a:rPr lang="es-PE"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Aidé</a:t>
            </a:r>
          </a:p>
          <a:p>
            <a:pPr marL="285750" indent="-285750" algn="ctr">
              <a:buFontTx/>
              <a:buChar char="-"/>
            </a:pPr>
            <a:r>
              <a:rPr lang="es-PE"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Flor</a:t>
            </a:r>
            <a:endParaRPr lang="es-PE"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 name="Estrella de 5 puntas 7"/>
          <p:cNvSpPr/>
          <p:nvPr/>
        </p:nvSpPr>
        <p:spPr>
          <a:xfrm rot="20006098">
            <a:off x="8819367" y="1761564"/>
            <a:ext cx="3039035" cy="2850776"/>
          </a:xfrm>
          <a:prstGeom prst="star5">
            <a:avLst/>
          </a:prstGeom>
          <a:ln>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PE" dirty="0" smtClean="0"/>
              <a:t>Ingeniero</a:t>
            </a:r>
          </a:p>
          <a:p>
            <a:pPr algn="ctr"/>
            <a:r>
              <a:rPr lang="es-PE" dirty="0" smtClean="0"/>
              <a:t>- Rucano</a:t>
            </a:r>
            <a:endParaRPr lang="es-PE" dirty="0"/>
          </a:p>
        </p:txBody>
      </p:sp>
      <p:sp>
        <p:nvSpPr>
          <p:cNvPr id="4" name="AutoShape 2" descr="data:image/jpeg;base64,/9j/4AAQSkZJRgABAQAAAQABAAD/2wCEAAkGBxQTEhQUEhIUFRUUFBUVFBQVFRcVFhQUFBgWFxQUFBQYHCggGBwlHBUWITEhJSkrLi4uFx8zODMsNygtMCsBCgoKDg0OFxAQGi0cHBwuLCwsLCwsLCwsLCwsNCwsLCwsLCwsLCssKyw0LCwsLCwsLCwsLDcsNywsLCwsLDcsLP/AABEIAKgBLAMBIgACEQEDEQH/xAAcAAABBQEBAQAAAAAAAAAAAAABAAIDBAUGBwj/xAA+EAABAwIDBQQIBQIGAwEAAAABAAIRAyESMUEEBSJRYQZxgZETMlKhscHR8AcjQnKS4fEVFjNTYoKywtJD/8QAGQEAAwEBAQAAAAAAAAAAAAAAAAECAwQF/8QAJREAAgIBBAICAwEBAAAAAAAAAAECERIDITFRE0EEMiIzgUIj/9oADAMBAAIRAxEAPwDyNJBIFdRxBXQ9nKc+a55dX2TpyPEJomXBZdSv4qxTpqWrSv4qejSXRBHJORXFNA0leFJL0S0oyyKtClcKjvmjxHwW9s1G47ws/f1GHnuCiSNIM4rbmwVVx9Ar+9BcLPhcsuTsi9hTOiSSIPVIoRCLEYSaECJQpAE1oUrW5IGFzU2mLqw9iZSbdAhjW5I1G3UzWI1W3KCio4KMHoFNUCjASAae4eCjcpXKB5TAaUgEQEYQICSSBKAYCU1EpQgQEikUkwEgEUoQA7H0HkmIpQlQyMu0SBhOITWjmgr0GV23YlpjveAJsBLcV1xYXoP4f0Zaf3D7+CqKM58E+15n9s+8ixjorFI9B+odeEE3HK3vCu7ds1/HmVJRoW/uuqKOCcio1p5Xtac5BOeiOA268+8CI8SFoCj9yUfQfcnx+S0oysh2SlxDLxMZR9fcVn9pKfG63TrZsrodg2fiHeOao9pqH5h7hqeSzlyawex5rvukQR981l4FvdoWQR3fVYi5pcndDgjewhBtPVTJjp6woLCGzKPojI++f0TgY+81DXru0ty5/wBEuBpWWabbaDJT4gPM89PBZmybRB4gSOU38zPwV+iTUMAGSe+/IDJCdg1RYdXFuF2mnNLZXgnXyHJau8Oz1SmxjnfqYxwAMm+c8oIIOotIuptwbobULAJfULnlzJIAaMogEumchGRV4szzRmNjmPePijtVODEjzWq7dxxAPa1ri/DgwBpB4ROWUmJ+MFZ28tkLHG7WmYjEC3IHmel+qHEFPczXNn76Sl6NOZV9rzCNQqSytUaq2GekK0QSmvBiyQ0QxFknD6fBSAc0CmBD/T3oEfNSQUCgBkJs/fmnwgQgBiSfhQQA1IJxCBCAAmucnJQmIakkigAL0/8ADClLT+8fBeYheu/hNSlh/ePgqiZ6nBqbwocXinUKNgtHeVHi8UqFGy7Y8Hmze7Knok4UleFJEUlRkN3ZS4x3hUO1lL8w9w+AW/uylxjvCy+17PzD3D4BZN/nRvH6Hk/apvE3u+ZXPhdJ2w9Zvd8yuaa5c0+Tv0vqOTXvjLPPuQq1sI6n3dVVNeJAmD3E9brJyNkrGl75zKIc5RgjqpWgdfL+qg0CC5aO7S/FbODoDYgg59FngBbO4quF0hpccJAgxFxiJPItxNP71UeSJ8G7su2M9EAaY9IwNLSRIdL4OV5wnLKGuysDFsfG7C4Bt7QImZ0mDp1uoHBrDj9I18RoczihxaRe9wMpHm/dO3TtLarbFhBFsg0GHOl5IEDPy6bWc+Jp7NsDC2Q4WEAAkPB1luTREmfhKzd60R6QhsEC15gnW+WUAnotGjvU0MOZDmNe1vqgh44ADBgNk2B0OS0t275ovefTMZ6SWmHFwBj1i06EgNHETJFgZs2JLc4zatggGzmkDTiEjTmIjmsv0bweGHDkP/kiQfBdPvus59Vwphjg6T+W9xkRJkOdLczIIsZFwFnUtmu4OaGx6wddog3BMW++5ZtWap0UWwRbxGoPVB6sbXVLIuHcyeKdIxZtgjIHqo3YXXu0H/sPqPeUiiqSmFW3UHfph0eyZ8xmPEKqSgCMppCkKBQAxApxQQFjSEIT0EBY2EITkkANhBGUkABJBKUxBC9n/B1nAf3j4Lxlq9s/Btv5bv3D4Ko8Mz1Dp95U+LxSoU7BT70bxeKWziy6VL8EeZP7Mb6JH0SnASU5Eku7aXEFids28Z7h8F0W7/WWH2xHH4BRB3qG6/V/Tx3tp6ze75lct6YASRkus7cN4m93zK4fbXaeP0Wes6PQ0FaoZVrYjKLLqrKkZUXKmdjiWcCkY1Kg6VcZsxNwtErMm6LG69ma6znltxIAmWiCSbgWEm9raLSp0KYa5jXB0lrsw0ugw1okZQ8kzElrctW7NSAouIDi/G1pAgSxzXkAHMSWGf8Ar1VXdwmq0zfG2RlwyLsI5RfplqtODL7DNpL5a0iMMAsgiLzxD9R71HsRIqhzSQ4EwQTMx+k6norexuJcxjmzEDDkRBv6N36fhZaLthY12PGCCXwQIcS39MGzTdt5Iv4Eq9wyS2KO27Zxx6lhwi9IYmgw6mLaxa1ssyq+8Nvex0FoAJJiZFSQBMmQRA6xJy0ZR23E9jXMGFpAgicIJGpuT5dyk3hDXuDognKJa8+0W5tyzFxoFLKXNMOx12YziGEElpe0uBaDPqtvOdwNBkFb35tLcdmtEkv4DIkkxf8AVFxbrCza1JpcMM4gBwyIEATgJHF3G/erPpWvZgvibYudwunICdBIa2/MZQhMHErbTRcAHAhwOjXTh5hw0+CjoVJdEZ6iwHXlyvbRSbDYkH1P1EjiaQc8PPSOvdDtse1ws3C0kkXzOeevQQkMQZFmGT7WR8Ach3Z+5A1ybEB/V0z/ACs7zOiTRiEtuNZsfEanuQLzlmOvxJ0VCGuYw5Oc09RjaToAWiR/Epr9lcBIGIc2kOA74u3xhIlv6bHLn4Ai/uTx+UZPrjITZv7iMz/x8+SAKcoFPe6SSSSSSSdSTmSmIEAoIlBAhIhBJAx2IckxJNQAwu0RBRhAGUFDmle1/g5UIpOtJNQBoy/Riue4FeKsC9t/B6mDRfMeuDf9v9lS4ZlqVsdTvXaDJIEDBi6gyQe+4Rp1o0sC4TOrASRHgVNvWiJuBlGmV7dybRpjOBJzPMGxutU3gjzZVkwenJ/TeW2sZDmuI7sk4vMCLkieQ9Zo77YoUgZ0E291h8SPFONPPK/Prc+8A+CmwxRZ2Qw4QJJk5xYRN/ELB7YP4pi0Zzq0Em3gVv7LSBNwM58SsXtZSGPIXA5ZG3whKD/6HQorxf08f7cE4myNPmSuFqVASQRr5aL0Dt0OJv7Z95XBUnDKARfMXvqOv0Ua27O34+yKJQCsbTs5b3Gbi+X91XXMzrRJTqRdb27t6cLWED1szoDpla9/7lYFNk905q1TGJpAEFsu7x+od4ie7F0TjKiZQUj17c+w0quxOqU3Na9t6jHAOD2uwhmMZgXLeGfW5rm9r2CahNFrSA8+qHYmWBa52sgg5atJtIWB2b7RP2dzXRLQ4YmGYeJu0HSRYn4rrtq3rSr0XOplrXgMxue8NfAwsIeCQKjsj6RubQ4FrSBPQpJnLKDiSbv3c1+0Uh6M1HOcz0oHCC9wl+BrSJLXEkiQOG1rirvxjGwHPHEXOaaYBaRHF6x9YkRy4RfKbGx7wYypstR1drsDg58PL3CXAENbGKMI0tLjcZqHaalPbax9C/jaDwvwMaWEuxGk7FhmX4iDGZIm8VZniYO5NmYazWknECcMsswiYdUBdkLEg6A6WK3lsRbtBFQmS8B5F9QHRAufCeS3dm2AbK9jZio4sHpiB6MMcWuLmX4xlxZQDoVDvltT0lQsolvGZxkOfih3C1zsnQHSW8XDmljsVl+Ryu8qRLjw4LwWaiP0gH1oiPqru5KwuaoJZhwiI9IRfE1rnZjCHgkzAsLwFb2jdJeAXFnpGho9GKjS4gNAaXBpMEAXGuuHWF+7nGnic10sOogEECOExkBkBMHks6d2a5KqLW9dhDw2q1zRTwyCPXkOcOJmeOwlxsTrksHeFXERiaWAThknFc9c769Fr7JVqsEFzmA+oQ8tPK0fp1I6FZO2VG1CXECmSTBaOEze7AOHqRa+WqcggtwbOZkTwgzYZTnM3lTCoScIGKbCcye/7AhV9k2Z2IEiBBIdPBhkcQeM78r6dFaq1hk0W1MAF/eBkOnnOkoqSoYaob6hl2r/AGZzDPfxeUZqrKee5MVEDSUJToQKAAgiQhCAEhKSRTAWJMc5OhNKBBCSSSBBavc/wYH5L/3/ACXhjV7n+C5/Jf8AuH/iFS4ZE/R2W9BdNoCydvR11HQeIWi+iPNf3ZYDU8NUYeERUCQy7sYv4rF7WN4vALY2J91idrn8Q7gp0/2HSv0/08g/EFtx+w/+y8/aY+/vku97fP4m/tPxcvODKjW2Z2fHVxN+ns1OpRcXVWteHMhpB9WHAusObhlPqnmFlbXux1M8YIEkTmCQSDDhaJBUNMkROunLS/jorOzVXFpgS4OnDEyHw0y3XiFPxcsW7OmKaKZEgyMvcMiPP5qWm4tLXjMEEd4uCenxgp+1ENeSBqbaZkGTqT81DFyDedeeocfvIqCyTaRBDh6rhYcvap+B9xB1SplwNu++QHXy9yk2NmLExxiSMJOlTIATzBg+BOShDv0kQJsNcWXF8EAWXV4LcJMHU3Lr3EeMR/ZWd1V8FVrjMYiYBuHRLZPKYvnExBuqLDBaD009UgkZcxl5qTZARUIFzeTpGZM6D/l3K0yGrR6ru14qegIpsqn0dM1HODCXipixYS6OJrvSAsGtNxFhCxe1+9HyGvMvMG1202mnTFMAZEwC7lxc5Wf2P3v6P0lNoD2lpqDFkH0y2XAEHCfR4xMSZbkFa3yKW1VZa/DVdAczCTiNmgtyEQASBeMhYroTuJxuFTOc2Br3VWtBJc9wAOeZAkTnqu035uz8sOxD0rnWptMtDaQLSWTckcMzckuOi5TcNQ0q9N4aHhj2VSOfoyHkNkWkNIyvKu712V1Jxex2NmN/o6oydgNnHUOjCS0wRPclHgqXOxX238toxXe5skEzDTNjycQZ5wRlJWO6hil5OFswZF59lgyJ8o166m+RNSo6oCJqPLWXDnAuJEyLNj9WZ0nTC2iuXGTpYAWDRyA5LORpBUienXJc1oGFgJIbM3Iu4nVxjPwEBWHBUNjPF3A/fvV3EiI58gKYUS5NlWQJAooSgQEEZQJQFgCSCSLAKCKSBDUVYZTTvRBOmFlUBe4/g278l/7h/wCK8YFIL2b8J+Gg8j2vkq/yzObujpd97SZPeskbxjX3pvaPbIJXJ195GLZBS9RKKMdLRyk9jtKe9suqkO8ZyPiuBG8yBJIytfMa/fVEb/jVQtWy5/HxdHpOy71DcysbtHvDG6Ry5rkGb5m+K8jqI7tU3a9uJ53ykzzm+SzWvjPc64fCb0bMjtfTL3Ntp8yuT/w4jIZ9dDIge666Te9ZziPLxKzADbpY/wBVpKUZewhpzgqoy/8ACXGIH2QPoVobv3VUDnQLva5sz6pcLEdx16LS2SiT95roth3W5wyvlp7rojGIpak16OBHZ6qQeHqMraH5eSl/y3VIkt8Ju4Z+GvuXq+z9mKhvh6xI18Vab2Sq+z7x9VXjj2R559Hj1Ts3WdEtvlGg+wPipq/Zus+HYeI2qG3re1/2Fz1B5wvXmdkavs+8fVTUeyVX2ba3H3P0R449j80+jyAdk6zsPDGWI875/wBOilpdmKxOAMIAJvIlxE+t74H917MOydWW2Fo1HMyjR7JVMcwIk6jqnjHsny6nR47ubs5WYScBiMNj7YLS49zS+3XlKk2rs7WFawPrNMgwTkQRyv5Feu7P2Xqg5RkcxmNc+Upu8OzVXE6BY5XHTqqSjXJDnO7o84pbLWecTqTXOAh5IaCQ4EYmuaAcXMa6RcK8KLm0BSa12LEXGS2LgQ50HSbCdTnkutPZuscwZGRkGO6/vUFfs1ViMPvGlhqq27IcpP0cS/YiXOe9pMve9ocA43/U6TyAtMSByvzO0bjf7K9SrdnqoHq+8d515qhtG4KmrfePqk1FlRnJejznZtzvEmOn37k5+73DRd4/cTwPV94+qpVtzP8AZ94+qWKK8jZxTtkdyTDQPJdVV3U/2fgqdXdruXvCMR5HOuYVGQtmrsB5KpU2M8lNDyRnwlCtOoQmFiKHZAiFLhSwJUFjLcimKfAo3NQFkjXWhOZZKmzVJonp3KgHg5L1n8Ma8UH2vjAAGvDOp5XXk4YvUvw6b+S7P1wbGMmxIOY5J+mZz9FftTt13RoJ950nouNrbWZJEmJnlbr95Lpe1rbny8L2XFVNoGpcHCSC0ZyII6d98ly6tpI6vhqLbKVbeZnNRt3keai26mHXaSc5mJIzGWdhyCz2mFCexs9Kmb43gWjn8piVcZ2gcA5swHCDaTEyYMzdYrnMN2mNYJyJ0n5qN9EgxkeXiZ71DSfJ0pSivxZrbRthcSGmI0Ji2eZPQW6hVX7UYAJ7jpmqe0VYblDsp7tVXoVeZyy7zCcRTl2dBstd7DBnuuun3RtjsYdMXxZ3tnbwXM7v4qcw4nKR/wC3k7XRbOxHCQAAOGJvqMwfFa6c7dM59fSxjlE9L3bvk4ThcSWgm88vqtCnvt/COch1zYjFEX/4lYG6tmABuTLSPctVlO86zM2zAI5dSu1RR5Lm75ND/G3RPFkCAYuCYnNTs3y7/kTLhA5NAnM9Vk06AgjmAM+WQHK6mZRBznOSZ5iDfPQJYoam+zcp76JLBe+ATpxXGs5dENn3w4knQCTnnGgnLNUGU4LefCdIlthp0CNGlLxnF2jL1bgj3e5LFdBnLst0d7OkkyILp7m/2Td570cHEAOzytyGsxqAs9jTPebiRFwMWnOfNN3k3iN3Z875D9WfJPFCc32H/F3aF14jxbiGvJRP3m8iZNwDnzuqhb8QdMwMPLlATHZR0CrFEucuxbRvJ97nzWHte8XVNSMNzJ7gr1a6zNsphjbAXteT158wE8UCm+xHeRaA0uv0ki9/mqdfeLpInuvmbZ/yCYKeLiJ1yGVgIUdZuvWfGIRQ7Iqm2EiZOQnpOSp1NpOtrn3KWoz5e7JV6jfj8c1LKTK9Wr3z9fHoqlSp9+f0Vp7VVexSzRFaqVVcrdRqquClmiGpAp2FDCkOgKF7rqeFE9g5IBE9HJOVZtVH0ydiLAK9O/Dx/wCW79w+C8qFZei9gNp4Df8AUPgqTM5oh7WO4j3rz/a6hBN87fNd12kfLj3rjNr2Yk/DxyWerHY0+O6Zkve5pJa5wmRIMZi9xpCgqknW+Z8VrVNniZH7fDv7gqjtlJXNTO6U0igCVqbPVJcHHNoHSeHPvm8qNuxFTCiWxa4nTPlP0ScbHDUSZX3ky5OKbx1Many+KohXK1M/NRsopqLQT1FJ2aO6a5Fvdf5LtN1nFHwXG7tpQfJdlua0fNbQgrs5dXVaVWdrusWC1gFjbFWtktAVl10eay4FKxURXUra/RFDs02xw25fFGj6/ifmqbdpu3w+KVLaePLn80UxZD2ZhM3ieM/eigbtNxZN2+vLj3ooLIiFE9L0ijfXTAr1VTrKerWVKtWTsVFeqqdVT1aqp1aqTZSRDUKq1Cpqj1WqOUstJkFQqtUcp6jlVqOUGqTIqhVZxUlR6rGopZoiSSlKjxhL0iQyWVC8I+kTC9AiCEoRSQUILvewj+E/uHwXBLtexT4H/YfBVEiZe3xTknvWU3Z8LmuAnCQY7jK2dtMnxUQYtHDJUYR1HCVoynbtBuAY0m58SM0W7oC1msRgpLSVDnrtuyjs+5QT/RLbdyAEjotXZJxNjUgKvv8AqkVH3MaCc7j7lS9LccdV0c3tm6gIvz0Qo7qaSL8vFR702hwguJ1hskSIEE8h7z0F1n1NueDOIzDSBJ5A6ZDosnE6Yt0dLsW6m8/cuo3Vu9ntjyK86ftj21XDE6A8tAxHLFHgITtm3xVkTUeATHrHM8Nu6fcmtvYpK/R7XsWyU49ceRWhT2WkbYx5FeF7Lv2u4/6jwP1EvcA1psXOPj9NAnVO01YCG1akauLjLvCeEdPPpab7M/Guj3huy0vbHknt2Sl7Y8ivAf8AM20f7r/5FEdp9o/3an8nfVO32LBdH0KNlpW4xolT2Wli9ca/NfPw7UbRb82p/N31Sb2p2if9Wp/M/VFvsnBdHvTdlpSOMac0Ns2alJ4x5LwFvafaJ/1X/wA3I1+020SfzX/yP1St9j8avg9xdstL2x5KGps1L2x5Lw//ADJtH+6/+TvqiO0Vf/df/I/VK32Vguj2Kts1L2x5FUK2zU/bHkV5Ud/1j/8Ao/8Akfqozvqt/uP/AJH6ot9hguj0mvs9P2x5FUK1FntDyXBHe1X23fyP1TTvGp7bvMotjxXR2NWm32h5KlVa32lzB25/tO8ymnan+0fMosdI3KwHNUqsc1nHaHcz5ppqHmk2MsVSqpQLyhKQBSCCSLAkt1TE1FAxrik22aSSCqDK6rspWgf9h1mySScSJrY1K+0CT5qRtcfY5ZpJLeDOWcUOG0D4ac8tEDW6fPkkktLMsUW93VR6Wn1qMyE/qGiob5rAOcTDnYRoC1plvg53uHUixSUyLgjkt6Oy1OJ8nO/DJJ1Ko1NJuSPKJF+Zt9UklzS5O2PBJtxGMuP6sL461Gtee4S4pmDE5zicLQ71vgGtm56DLWBdFJSaIVbaMVmjC2Zwgze/E46n4ZABQykkglilGUEkyaJJyQaboJJhQ0FOq5oJJACUkkkAFNcZySSQNBBSlJJFhQkgUkkgoSQKSSAoSSSSYClIJJIASBckkgEj/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barn(inVertical)">
                                      <p:cBhvr>
                                        <p:cTn id="2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encrypted-tbn0.gstatic.com/images?q=tbn:ANd9GcTst7_8NyAG_6w0_NS_QPskmbm_zQjj5TJTAUXtLy7pA0X6QT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27" y="127000"/>
            <a:ext cx="11933332" cy="605043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altLang="es-PE" b="1" dirty="0">
                <a:solidFill>
                  <a:schemeClr val="accent6"/>
                </a:solidFill>
                <a:latin typeface="Arial Black" panose="020B0A04020102020204" pitchFamily="34" charset="0"/>
              </a:rPr>
              <a:t>NAVEGADORES WEB</a:t>
            </a:r>
            <a:endParaRPr lang="es-PE" b="1" dirty="0">
              <a:solidFill>
                <a:schemeClr val="accent6"/>
              </a:solidFill>
              <a:latin typeface="Arial Black" panose="020B0A04020102020204" pitchFamily="34" charset="0"/>
            </a:endParaRPr>
          </a:p>
        </p:txBody>
      </p:sp>
      <p:sp>
        <p:nvSpPr>
          <p:cNvPr id="3" name="Marcador de contenido 2"/>
          <p:cNvSpPr>
            <a:spLocks noGrp="1"/>
          </p:cNvSpPr>
          <p:nvPr>
            <p:ph idx="1"/>
          </p:nvPr>
        </p:nvSpPr>
        <p:spPr/>
        <p:txBody>
          <a:bodyPr>
            <a:normAutofit fontScale="92500"/>
          </a:bodyPr>
          <a:lstStyle/>
          <a:p>
            <a:pPr>
              <a:buFont typeface="Wingdings" panose="05000000000000000000" pitchFamily="2" charset="2"/>
              <a:buChar char="Ø"/>
            </a:pPr>
            <a:r>
              <a:rPr lang="es-ES" altLang="es-PE" dirty="0">
                <a:solidFill>
                  <a:schemeClr val="accent5"/>
                </a:solidFill>
              </a:rPr>
              <a:t>Software que nos permiten conectar con los servidores web y visualizar sus </a:t>
            </a:r>
            <a:r>
              <a:rPr lang="es-ES" altLang="es-PE" dirty="0" smtClean="0">
                <a:solidFill>
                  <a:schemeClr val="accent5"/>
                </a:solidFill>
              </a:rPr>
              <a:t>páginas.</a:t>
            </a:r>
          </a:p>
          <a:p>
            <a:pPr>
              <a:buFont typeface="Wingdings" panose="05000000000000000000" pitchFamily="2" charset="2"/>
              <a:buChar char="Ø"/>
            </a:pPr>
            <a:r>
              <a:rPr lang="es-ES" altLang="es-PE" dirty="0" smtClean="0">
                <a:solidFill>
                  <a:schemeClr val="accent5"/>
                </a:solidFill>
              </a:rPr>
              <a:t>Permiten </a:t>
            </a:r>
            <a:r>
              <a:rPr lang="es-ES" altLang="es-PE" dirty="0">
                <a:solidFill>
                  <a:schemeClr val="accent5"/>
                </a:solidFill>
              </a:rPr>
              <a:t>visualizar el texto, escuchar sonidos, ver imágenes y videos, </a:t>
            </a:r>
            <a:r>
              <a:rPr lang="es-ES" altLang="es-PE" dirty="0" smtClean="0">
                <a:solidFill>
                  <a:schemeClr val="accent5"/>
                </a:solidFill>
              </a:rPr>
              <a:t>etc.</a:t>
            </a:r>
          </a:p>
          <a:p>
            <a:pPr>
              <a:buFont typeface="Wingdings" panose="05000000000000000000" pitchFamily="2" charset="2"/>
              <a:buChar char="Ø"/>
            </a:pPr>
            <a:r>
              <a:rPr lang="es-ES" altLang="es-PE" dirty="0" smtClean="0">
                <a:solidFill>
                  <a:schemeClr val="accent5"/>
                </a:solidFill>
              </a:rPr>
              <a:t>Los </a:t>
            </a:r>
            <a:r>
              <a:rPr lang="es-ES" altLang="es-PE" dirty="0">
                <a:solidFill>
                  <a:schemeClr val="accent5"/>
                </a:solidFill>
              </a:rPr>
              <a:t>navegadores son intérpretes del código HTML (</a:t>
            </a:r>
            <a:r>
              <a:rPr lang="es-ES" altLang="es-PE" dirty="0" err="1">
                <a:solidFill>
                  <a:schemeClr val="accent5"/>
                </a:solidFill>
              </a:rPr>
              <a:t>Hyper</a:t>
            </a:r>
            <a:r>
              <a:rPr lang="es-ES" altLang="es-PE" dirty="0">
                <a:solidFill>
                  <a:schemeClr val="accent5"/>
                </a:solidFill>
              </a:rPr>
              <a:t> Text </a:t>
            </a:r>
            <a:r>
              <a:rPr lang="es-ES" altLang="es-PE" dirty="0" err="1">
                <a:solidFill>
                  <a:schemeClr val="accent5"/>
                </a:solidFill>
              </a:rPr>
              <a:t>Markup</a:t>
            </a:r>
            <a:r>
              <a:rPr lang="es-ES" altLang="es-PE" dirty="0">
                <a:solidFill>
                  <a:schemeClr val="accent5"/>
                </a:solidFill>
              </a:rPr>
              <a:t> </a:t>
            </a:r>
            <a:r>
              <a:rPr lang="es-ES" altLang="es-PE" dirty="0" err="1" smtClean="0">
                <a:solidFill>
                  <a:schemeClr val="accent5"/>
                </a:solidFill>
              </a:rPr>
              <a:t>Language</a:t>
            </a:r>
            <a:r>
              <a:rPr lang="es-ES" altLang="es-PE" dirty="0" smtClean="0">
                <a:solidFill>
                  <a:schemeClr val="accent5"/>
                </a:solidFill>
              </a:rPr>
              <a:t>)</a:t>
            </a:r>
            <a:endParaRPr lang="es-ES_tradnl" altLang="es-PE" dirty="0">
              <a:solidFill>
                <a:schemeClr val="accent5"/>
              </a:solidFill>
            </a:endParaRPr>
          </a:p>
          <a:p>
            <a:pPr>
              <a:buFont typeface="Wingdings" panose="05000000000000000000" pitchFamily="2" charset="2"/>
              <a:buChar char="Ø"/>
            </a:pPr>
            <a:r>
              <a:rPr lang="es-ES" altLang="es-PE" dirty="0" smtClean="0">
                <a:solidFill>
                  <a:schemeClr val="accent5"/>
                </a:solidFill>
              </a:rPr>
              <a:t>Principales navegadores:</a:t>
            </a:r>
          </a:p>
          <a:p>
            <a:pPr marL="858203" lvl="1" indent="-538163">
              <a:buFont typeface="Wingdings" panose="05000000000000000000" pitchFamily="2" charset="2"/>
              <a:buChar char="v"/>
            </a:pPr>
            <a:r>
              <a:rPr lang="es-ES" altLang="es-PE" sz="2000" dirty="0">
                <a:solidFill>
                  <a:schemeClr val="accent5"/>
                </a:solidFill>
              </a:rPr>
              <a:t> </a:t>
            </a:r>
            <a:r>
              <a:rPr lang="es-ES" altLang="es-PE" sz="2000" dirty="0" smtClean="0">
                <a:solidFill>
                  <a:schemeClr val="accent5"/>
                </a:solidFill>
              </a:rPr>
              <a:t>Internet </a:t>
            </a:r>
            <a:r>
              <a:rPr lang="es-ES" altLang="es-PE" sz="2000" dirty="0">
                <a:solidFill>
                  <a:schemeClr val="accent5"/>
                </a:solidFill>
              </a:rPr>
              <a:t>Explorer (Microsoft</a:t>
            </a:r>
            <a:r>
              <a:rPr lang="es-ES" altLang="es-PE" sz="2000" dirty="0" smtClean="0">
                <a:solidFill>
                  <a:schemeClr val="accent5"/>
                </a:solidFill>
              </a:rPr>
              <a:t>).</a:t>
            </a:r>
          </a:p>
          <a:p>
            <a:pPr marL="858203" lvl="1" indent="-538163">
              <a:buFont typeface="Wingdings" panose="05000000000000000000" pitchFamily="2" charset="2"/>
              <a:buChar char="v"/>
            </a:pPr>
            <a:r>
              <a:rPr lang="es-ES" altLang="es-PE" sz="2200" dirty="0" smtClean="0">
                <a:solidFill>
                  <a:schemeClr val="accent5"/>
                </a:solidFill>
              </a:rPr>
              <a:t>Netscape Communicator</a:t>
            </a:r>
          </a:p>
          <a:p>
            <a:pPr marL="858203" lvl="1" indent="-538163">
              <a:buFont typeface="Wingdings" panose="05000000000000000000" pitchFamily="2" charset="2"/>
              <a:buChar char="v"/>
            </a:pPr>
            <a:r>
              <a:rPr lang="es-ES" altLang="es-PE" sz="2200" dirty="0" smtClean="0">
                <a:solidFill>
                  <a:schemeClr val="accent5"/>
                </a:solidFill>
              </a:rPr>
              <a:t>Mozilla </a:t>
            </a:r>
            <a:r>
              <a:rPr lang="es-ES" altLang="es-PE" sz="2200" dirty="0">
                <a:solidFill>
                  <a:schemeClr val="accent5"/>
                </a:solidFill>
              </a:rPr>
              <a:t>(</a:t>
            </a:r>
            <a:r>
              <a:rPr lang="es-ES" altLang="es-PE" sz="2200" dirty="0" err="1" smtClean="0">
                <a:solidFill>
                  <a:schemeClr val="accent5"/>
                </a:solidFill>
              </a:rPr>
              <a:t>linux</a:t>
            </a:r>
            <a:r>
              <a:rPr lang="es-ES" altLang="es-PE" sz="2200" dirty="0" smtClean="0">
                <a:solidFill>
                  <a:schemeClr val="accent5"/>
                </a:solidFill>
              </a:rPr>
              <a:t>)</a:t>
            </a:r>
          </a:p>
          <a:p>
            <a:pPr marL="858203" lvl="1" indent="-538163">
              <a:buFont typeface="Wingdings" panose="05000000000000000000" pitchFamily="2" charset="2"/>
              <a:buChar char="v"/>
            </a:pPr>
            <a:r>
              <a:rPr lang="es-ES" altLang="es-PE" sz="2200" dirty="0" smtClean="0">
                <a:solidFill>
                  <a:schemeClr val="accent5"/>
                </a:solidFill>
              </a:rPr>
              <a:t>Opera</a:t>
            </a:r>
            <a:r>
              <a:rPr lang="es-ES" altLang="es-PE" sz="2200" dirty="0">
                <a:solidFill>
                  <a:schemeClr val="accent5"/>
                </a:solidFill>
              </a:rPr>
              <a:t>.</a:t>
            </a:r>
          </a:p>
          <a:p>
            <a:endParaRPr lang="es-PE" dirty="0"/>
          </a:p>
        </p:txBody>
      </p:sp>
      <p:sp>
        <p:nvSpPr>
          <p:cNvPr id="4" name="Rectángulo 3"/>
          <p:cNvSpPr/>
          <p:nvPr/>
        </p:nvSpPr>
        <p:spPr>
          <a:xfrm>
            <a:off x="0" y="1224280"/>
            <a:ext cx="12192000" cy="2952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06671"/>
            <a:ext cx="12192000" cy="121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27694"/>
            <a:ext cx="12192000"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pic>
        <p:nvPicPr>
          <p:cNvPr id="9220" name="Picture 4" descr="https://encrypted-tbn3.gstatic.com/images?q=tbn:ANd9GcRrhJIQfFaJWq2nGYago17VUn3tkI0L8vMzwpIQb0vl96zCyNu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130" y="3455894"/>
            <a:ext cx="3697941" cy="2555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6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anim calcmode="lin" valueType="num">
                                      <p:cBhvr>
                                        <p:cTn id="18"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9" dur="2000" fill="hold"/>
                                        <p:tgtEl>
                                          <p:spTgt spid="3">
                                            <p:txEl>
                                              <p:pRg st="1" end="1"/>
                                            </p:txEl>
                                          </p:spTgt>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000"/>
                                        <p:tgtEl>
                                          <p:spTgt spid="3">
                                            <p:txEl>
                                              <p:pRg st="2" end="2"/>
                                            </p:txEl>
                                          </p:spTgt>
                                        </p:tgtEl>
                                      </p:cBhvr>
                                    </p:animEffect>
                                    <p:anim calcmode="lin" valueType="num">
                                      <p:cBhvr>
                                        <p:cTn id="23"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4" dur="2000" fill="hold"/>
                                        <p:tgtEl>
                                          <p:spTgt spid="3">
                                            <p:txEl>
                                              <p:pRg st="2" end="2"/>
                                            </p:txEl>
                                          </p:spTgt>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2000"/>
                                        <p:tgtEl>
                                          <p:spTgt spid="3">
                                            <p:txEl>
                                              <p:pRg st="3" end="3"/>
                                            </p:txEl>
                                          </p:spTgt>
                                        </p:tgtEl>
                                      </p:cBhvr>
                                    </p:animEffect>
                                    <p:anim calcmode="lin" valueType="num">
                                      <p:cBhvr>
                                        <p:cTn id="28"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29" dur="2000" fill="hold"/>
                                        <p:tgtEl>
                                          <p:spTgt spid="3">
                                            <p:txEl>
                                              <p:pRg st="3" end="3"/>
                                            </p:txEl>
                                          </p:spTgt>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2000"/>
                                        <p:tgtEl>
                                          <p:spTgt spid="3">
                                            <p:txEl>
                                              <p:pRg st="4" end="4"/>
                                            </p:txEl>
                                          </p:spTgt>
                                        </p:tgtEl>
                                      </p:cBhvr>
                                    </p:animEffect>
                                    <p:anim calcmode="lin" valueType="num">
                                      <p:cBhvr>
                                        <p:cTn id="33"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34" dur="2000" fill="hold"/>
                                        <p:tgtEl>
                                          <p:spTgt spid="3">
                                            <p:txEl>
                                              <p:pRg st="4" end="4"/>
                                            </p:txEl>
                                          </p:spTgt>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2000"/>
                                        <p:tgtEl>
                                          <p:spTgt spid="3">
                                            <p:txEl>
                                              <p:pRg st="5" end="5"/>
                                            </p:txEl>
                                          </p:spTgt>
                                        </p:tgtEl>
                                      </p:cBhvr>
                                    </p:animEffect>
                                    <p:anim calcmode="lin" valueType="num">
                                      <p:cBhvr>
                                        <p:cTn id="38" dur="2000" fill="hold"/>
                                        <p:tgtEl>
                                          <p:spTgt spid="3">
                                            <p:txEl>
                                              <p:pRg st="5" end="5"/>
                                            </p:txEl>
                                          </p:spTgt>
                                        </p:tgtEl>
                                        <p:attrNameLst>
                                          <p:attrName>ppt_w</p:attrName>
                                        </p:attrNameLst>
                                      </p:cBhvr>
                                      <p:tavLst>
                                        <p:tav tm="0" fmla="#ppt_w*sin(2.5*pi*$)">
                                          <p:val>
                                            <p:fltVal val="0"/>
                                          </p:val>
                                        </p:tav>
                                        <p:tav tm="100000">
                                          <p:val>
                                            <p:fltVal val="1"/>
                                          </p:val>
                                        </p:tav>
                                      </p:tavLst>
                                    </p:anim>
                                    <p:anim calcmode="lin" valueType="num">
                                      <p:cBhvr>
                                        <p:cTn id="39" dur="2000" fill="hold"/>
                                        <p:tgtEl>
                                          <p:spTgt spid="3">
                                            <p:txEl>
                                              <p:pRg st="5" end="5"/>
                                            </p:txEl>
                                          </p:spTgt>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2000"/>
                                        <p:tgtEl>
                                          <p:spTgt spid="3">
                                            <p:txEl>
                                              <p:pRg st="6" end="6"/>
                                            </p:txEl>
                                          </p:spTgt>
                                        </p:tgtEl>
                                      </p:cBhvr>
                                    </p:animEffect>
                                    <p:anim calcmode="lin" valueType="num">
                                      <p:cBhvr>
                                        <p:cTn id="43" dur="2000" fill="hold"/>
                                        <p:tgtEl>
                                          <p:spTgt spid="3">
                                            <p:txEl>
                                              <p:pRg st="6" end="6"/>
                                            </p:txEl>
                                          </p:spTgt>
                                        </p:tgtEl>
                                        <p:attrNameLst>
                                          <p:attrName>ppt_w</p:attrName>
                                        </p:attrNameLst>
                                      </p:cBhvr>
                                      <p:tavLst>
                                        <p:tav tm="0" fmla="#ppt_w*sin(2.5*pi*$)">
                                          <p:val>
                                            <p:fltVal val="0"/>
                                          </p:val>
                                        </p:tav>
                                        <p:tav tm="100000">
                                          <p:val>
                                            <p:fltVal val="1"/>
                                          </p:val>
                                        </p:tav>
                                      </p:tavLst>
                                    </p:anim>
                                    <p:anim calcmode="lin" valueType="num">
                                      <p:cBhvr>
                                        <p:cTn id="44" dur="2000" fill="hold"/>
                                        <p:tgtEl>
                                          <p:spTgt spid="3">
                                            <p:txEl>
                                              <p:pRg st="6" end="6"/>
                                            </p:txEl>
                                          </p:spTgt>
                                        </p:tgtEl>
                                        <p:attrNameLst>
                                          <p:attrName>ppt_h</p:attrName>
                                        </p:attrNameLst>
                                      </p:cBhvr>
                                      <p:tavLst>
                                        <p:tav tm="0">
                                          <p:val>
                                            <p:strVal val="#ppt_h"/>
                                          </p:val>
                                        </p:tav>
                                        <p:tav tm="100000">
                                          <p:val>
                                            <p:strVal val="#ppt_h"/>
                                          </p:val>
                                        </p:tav>
                                      </p:tavLst>
                                    </p:anim>
                                  </p:childTnLst>
                                </p:cTn>
                              </p:par>
                              <p:par>
                                <p:cTn id="45" presetID="45"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2000"/>
                                        <p:tgtEl>
                                          <p:spTgt spid="3">
                                            <p:txEl>
                                              <p:pRg st="7" end="7"/>
                                            </p:txEl>
                                          </p:spTgt>
                                        </p:tgtEl>
                                      </p:cBhvr>
                                    </p:animEffect>
                                    <p:anim calcmode="lin" valueType="num">
                                      <p:cBhvr>
                                        <p:cTn id="48" dur="2000" fill="hold"/>
                                        <p:tgtEl>
                                          <p:spTgt spid="3">
                                            <p:txEl>
                                              <p:pRg st="7" end="7"/>
                                            </p:txEl>
                                          </p:spTgt>
                                        </p:tgtEl>
                                        <p:attrNameLst>
                                          <p:attrName>ppt_w</p:attrName>
                                        </p:attrNameLst>
                                      </p:cBhvr>
                                      <p:tavLst>
                                        <p:tav tm="0" fmla="#ppt_w*sin(2.5*pi*$)">
                                          <p:val>
                                            <p:fltVal val="0"/>
                                          </p:val>
                                        </p:tav>
                                        <p:tav tm="100000">
                                          <p:val>
                                            <p:fltVal val="1"/>
                                          </p:val>
                                        </p:tav>
                                      </p:tavLst>
                                    </p:anim>
                                    <p:anim calcmode="lin" valueType="num">
                                      <p:cBhvr>
                                        <p:cTn id="49" dur="2000" fill="hold"/>
                                        <p:tgtEl>
                                          <p:spTgt spid="3">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9220"/>
                                        </p:tgtEl>
                                        <p:attrNameLst>
                                          <p:attrName>style.visibility</p:attrName>
                                        </p:attrNameLst>
                                      </p:cBhvr>
                                      <p:to>
                                        <p:strVal val="visible"/>
                                      </p:to>
                                    </p:set>
                                    <p:animEffect transition="in" filter="wipe(down)">
                                      <p:cBhvr>
                                        <p:cTn id="54"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http://i.ehow.com/images/a04/9s/5p/add-looping-video-backgrounds-powerpoint-800x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160338"/>
            <a:ext cx="11906437" cy="60118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altLang="es-PE" b="1" dirty="0">
                <a:solidFill>
                  <a:schemeClr val="accent6"/>
                </a:solidFill>
                <a:latin typeface="Arial Black" panose="020B0A04020102020204" pitchFamily="34" charset="0"/>
              </a:rPr>
              <a:t>PORTALES</a:t>
            </a:r>
            <a:endParaRPr lang="es-PE" b="1" dirty="0">
              <a:solidFill>
                <a:schemeClr val="accent6"/>
              </a:solidFill>
              <a:latin typeface="Arial Black" panose="020B0A04020102020204" pitchFamily="34" charset="0"/>
            </a:endParaRPr>
          </a:p>
        </p:txBody>
      </p:sp>
      <p:sp>
        <p:nvSpPr>
          <p:cNvPr id="3" name="Marcador de contenido 2"/>
          <p:cNvSpPr>
            <a:spLocks noGrp="1"/>
          </p:cNvSpPr>
          <p:nvPr>
            <p:ph idx="1"/>
          </p:nvPr>
        </p:nvSpPr>
        <p:spPr>
          <a:xfrm>
            <a:off x="1066800" y="1573306"/>
            <a:ext cx="10058400" cy="4598894"/>
          </a:xfrm>
        </p:spPr>
        <p:txBody>
          <a:bodyPr/>
          <a:lstStyle/>
          <a:p>
            <a:pPr algn="just"/>
            <a:r>
              <a:rPr lang="es-ES" altLang="es-PE" dirty="0">
                <a:solidFill>
                  <a:schemeClr val="accent5"/>
                </a:solidFill>
              </a:rPr>
              <a:t>Un portal de Internet es un sitio web cuyo objetivo es ofrecer al usuario, de forma fácil e integrada, el acceso a una serie de recursos y de servicios, entre los que suelen encontrarse buscadores, foros, documentos, aplicaciones, compra electrónica, etc. </a:t>
            </a:r>
          </a:p>
          <a:p>
            <a:pPr algn="just"/>
            <a:r>
              <a:rPr lang="es-ES" altLang="es-PE" dirty="0">
                <a:solidFill>
                  <a:schemeClr val="accent5"/>
                </a:solidFill>
              </a:rPr>
              <a:t>Principalmente están dirigidos a resolver necesidades específicas de un grupo de personas o de acceso a la información y servicios de una institución pública o privada.</a:t>
            </a:r>
          </a:p>
          <a:p>
            <a:pPr marL="0" indent="0">
              <a:buNone/>
            </a:pPr>
            <a:endParaRPr lang="es-PE" dirty="0"/>
          </a:p>
        </p:txBody>
      </p:sp>
      <p:sp>
        <p:nvSpPr>
          <p:cNvPr id="4" name="Rectángulo 3"/>
          <p:cNvSpPr/>
          <p:nvPr/>
        </p:nvSpPr>
        <p:spPr>
          <a:xfrm>
            <a:off x="0" y="1224280"/>
            <a:ext cx="12192000" cy="3490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33565"/>
            <a:ext cx="12192000" cy="121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54588"/>
            <a:ext cx="12192000" cy="4034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
        <p:nvSpPr>
          <p:cNvPr id="7" name="AutoShape 2" descr="data:image/jpeg;base64,/9j/4AAQSkZJRgABAQAAAQABAAD/2wCEAAkGBxQSEhUUEhQUFBQUFBQUFBQUFBQVFxQUFBUWFxQUFBQYHCggGBolHBQUITIhJSkrLi4uFx8zODMsNygtLisBCgoKDg0OGhAQGiwkHyQuLCwsLCwsLCwsLCwsLCwsLCwsLCwsLCwsLCwsLCwsLCwsLCwsLCwsLCwsLCwsLCwsLP/AABEIAKUBMQMBEQACEQEDEQH/xAAcAAABBQEBAQAAAAAAAAAAAAABAAIDBQYEBwj/xABNEAABAwIDBAQGDgkCBQUAAAABAAIDBBEFEiEGMUFREyJxgQcyYZGhsRQ0QlNUcpKTsrPB0dPUFRYkM1JiguHwI6JEc4PS8RclNUNj/8QAGwEBAAMBAQEBAAAAAAAAAAAAAAECAwQFBgf/xAA2EQACAgECAwUFCAICAwAAAAAAAQIDEQQhEjFRBRMyQXEUImGRoRUjM4Gx0eHwwdIGUiQ0Qv/aAAwDAQACEQMRAD8A8+C+lPOHIAoBKQJCAIAoAISJCBISJAIIBKCRwQkN0JFdVArqCQhQBHcoBxbU+25vjN+rYvAn4n6nYirCoB1kAbIAgIBwCANkAQEAbIDS0eybjC6SV2Q5HOYwWvcAkZyd3YgM2gDZSBIBWQBQCsoArKQCygCspAVAO8L6c84IQBUgKACkCQAQCQgSgkRQAQCQBUEiQDkJCoJQkJCFUkDlAOXaj23N2t+rYvn5+N+p2LkVioAoByAIQBCANkAbICxwFrelDnbm6jt4IDSY5jlmlrTvaR5xZCTGIQFAJAJCAoSJAKyASAVkAEB3BfTnnF1s9sxU1uboGAtabOe9wYwHflvvJtrYArO2+FXiZeFcpcifaPZGooWMfP0VpHFrcjy43Avrdo4KKtRC14jkTrcOZQrcoJCAIBFAJAJAaGi2JrJYPZAja2HozKHvkYMzA0uu1oJO4cQFzy1VUZcLe5qqpNZM6F0GQrqCRIAqCQoAoWNVgGwdTVxNmY6JkTs1i9zs3VcWnqtaeLTvK5bdVCuXC85NY1uSyZZdBmJx0UBnNtR7bm7W/VsXz1njfqdi5FYqEhCAcgCAgDZAOsgEgHxylp0QFphOBzVRzDRn8bt3Y0b3IDQx7DMt1pXk/wArWgeY3QFfimx0kYLondIBrltld3cD6EBmkAkAUAkAkAkAkAkB2wxlzg1ou5xDWgcXONgB2khfT8tzzeZ714NsPfBQxslYY5M8pc1wsdZHZSf6cq8XVzU7W4vK2O+qLjHDPOdq3YpUmOOqidZ0rhA0RxtzPynqtINz1Qd/JehR3EMuL8t+Zz2d5LZoqjsViHwSbzNPoDlr7VT/ANkU7qfQpqmmfG4skY5j272vaWuHaCtoyUllFGmtmW2GbI1tQwPhp3uYdziWMDhzaXuFx5Qsp6iqDxKRaNU5LKRDjGzVVStDqiB0bS7KHEsc0uIJAu1x1sD5lML65vEXkSrlHdo6MK2Oralgkip3FhF2vcWMDhzbnIJHlGiiepqg8NkxqnLdI58Z2bqqSxqIXRtJsH9VzSeWZpIB8hU13V2eFkShKPNHtWzMZfg8TWi7nURa0cyYyAPOvHueL2/idsPw16HlX/pxiOW/QDd4vSxZuy2a3pXpvWU55/Q5O4ngzfsGXpeh6N/S5snRZTnzfw5d910cceHizt1KYeceZp4fBtiLm36Jjf5XSsDvMLj0rmetpTxn6GncTM9i2Ez0r+jqI3RutcXsQ4brtcLhw7FvCyM1mLKSi47Mt8F2GrapgkjjDY3C7XSvDA4c2jVxHltZY2aqqDw3v8C8apS3BjmxVZSMMksYMY8Z8bg8N8rhoQPLayV6mux4T3+JMq5R3Z6p4Mv/AIuD/r/XyrzdZ+M/y/Q6KfAjyHZ3Zyetc5sAb1AC5z3FrRc2AuAdTrp5CvTtujUk5HPGDlyI9osDko39HM6MvLcxEby7KDuzXaLE8krtVi4okSi47Mpdp/bcva36ti8Kzxv1OxcitAVAOsgCAgHAIA2QF1hez7pGiR/VYdW83Dn5AgLWjwuG9sgd23d60JLuLZ2m0PQtv/VbvF7IQXDGgAACwGgA3DsQkegM3tviRjiEbTZ0twTxDG2zee4HZdAYJCBIBIBIBIBIBIBICwo5zHIx4FzG9jwOZY4OAPmX07WU0eanjc+hNjMbdXUzJ3MbGXPe0taSQMry3eexeHfUq58KZ6FcuJZPM8S2+nnqYCKdhdTTSGONhkcZHFro9QNdBc6L0IaSMYPMuaX7nNK5uWy5GzwDajEJZ42T4e6KJ5s6QCQZBY2cc3C9vOuS2imMW4zyzaM7G94g8IODRz1eHZ2g553RP/njDekyu5jqkf1FNNZKMJ46fwTbBSccnZ4RNqZMPiiMLGOdI9zeuDla1jb6NaRzCrpaFdJqTF1jglgwEu2EuKSUtLUxRBjquAuLMwuMxaWkEnQh5Xd7NGhSnFvkzDvXNqL6nq21ArOiaMP6ISZwHGXc2MNPii1r3yjsuvMp7vi+8zj4HVPix7o2po3z4e+OsazpXQPEoZq3OGmzmd4DhyKcSjbmvlnYNZjhnHsZOW4TTvABLaXMAdxLWkgHzK+oWb5L4kV7QRSeDbbWor5pY52xANjEjeja5tusAQbuNxqPMttXpoVRTjkzptc28lnR0LP01USWGZtHTkHkZHyNc7tyxNCycn7PFfF/4/c0UVx5KLbHbqppcQbTxiPoh0OYOaS5/SWzda+mh0ty4rajSwnU5PnuZWWyjPCLrwmYbHNBCHi9qymaDxyyyCN4vyId6AsdJNxk8dH9Fk1timvzJfCLjktFSCSDKHmVkQJaCGtLXm4bu9wB3qNLVGyeJEWycY5RJsJir66ibJUBrnOdJG+zbNe0OLdW7tQbFRqa1VZiJNUuKOWReDmPLh8bR7mSpaP6amUfYp1Tza36fohUsRx6keHUbMIw5ziM7mNMspaNZJTYdzQcrb8ALpKT1FqX5BJQieIYjWvnkfLIcz5CXOPlPAeQaAeQL14xUUorkjkbzuce0/tuXtb9WxfP2eN+p2LkVoVCRwCAKAIQHdg1H000cZ3Od1vijU+gID06WnDmhu4DSw5ckJDBTMYLNACAlugFdAFqAxe3zDniPAteO8EH7QgMqhAUAkAkAkAEAkAkB0gr6g80908EJ/8Abo/+bL9NePrfxn6I7aPAZnwShns+rzW6QB/R3326U9Jb/YujWZ7qHT+DOjHG/wC+Zvqn2f7MZ0fsf2F1S8uzdKdDnA8t7W8i4l3XA854vodD4uLbkVPhFr208mHzP8WOsu48mmMhx7gSe5aaWLmpxXT/ACUtlw4fxOrbzZc4lDEIpWMLHF7XEFzHte229vcb6qumv7mTyibYca2MDiGxj8K6CslmbII6qAljGO3B2YnMTro06W4rujqVfmtLGUznlV3fvZPT8fpZaynYaKq6AktkbKzrNkYWkZTbgbg6cWrzq5Rrl95HPwOqXvL3WZSt2XxKOGWSTFHkRxSPLGtd1srCcpJIte1ty6Y30tpKvzMu7mt3I0OxEOfCadg0zUxZflmDmrDUbXyfxL1eBFfsDsKcOfJI+YSuewRgNYWhoBBJJJNzoFfU6rvkklgiqrg8zkodp4DjczM7cr4Iqdr7jKZYnOcWh27/AOxw7W2V5UT9nTx5t/kyFau8wdW0vg/bV1jakzFg/wBPPHkuXdGdMrr9W4A4FUq1brrcMf1kzpUpcRz+FbaBkEUUYIdKaiGbIDqGQv6S55Xc1oHO55KdFU5Sb8sNfPYi6xR2LfHcNhxajaI5bMc5srJGAOsWgizm35OcCNCCsq5yonui8krIiw2mhwiitJLdkZe8udZpe9xvlY3mdABqk3LUWbILFcTm8GUhfh0TiNXPqHHtdUSk+tW1axa16foRU8wK7wbbQNq6d1NNZ0kTSwh2vSQHqgm++3inuPFW1dXBJTjyf0ZFU+JYZ5ltngDqGofFr0Zu+Fx91GdwJ5jcey/FehRb3kM+fmc9kOF4KLab21L2t+rYvDs8T9TrRWhUJHBAFAFAXmxp/am+Vr7duX/ygN/fXuQkmAQBsgEQgBZAV+O4WKiIsvZwOZjuThz8h1CA85q6V8Ti2Rpa4c+PlB4hCCFAJABAJAJAJAJATgr6k80t8M2nq6dnRwVD42Al2VuW1zvOoWU6a5vMllllOUVhM4YK2RknSse5sgcXB7SWuDjvNxzufOtHFNcLWxXLzktara+ulGV9VMRpoCGbueQC/es1p6lyiizsm/M5sUx+pqQG1E75Q05mh5GjrWuLDkVaFUIbxWCJTlLmx2G7SVdO3LBUSxt/hDrtHY03A7knTXN5lFBTkuTGYnj1TUC088sjb3yucct+ByjS/lskKoQ8KwQ5ylzYMNxyppxaCeWIH3LHkNvzy7r9ymdUJ+JJkqclyZNWbTVkoLZKqdzToW9I4Ag7wQLAjtVY01x5RQc5PmyKix2phAEVROxo3NbK8NHY29grSqhLmkFKS5MfWbRVcoyyVM72ne0yvse0A2KiNNceUV8iXOT5sq7K5U748cqWtytqahrd2UTSgdwDtFR1we7ivkTxS6nDI8uJc4kuOpcSSSeZJ1KtyIJKWskjuY5JIyd/Rvcy/blIuocU+aLJtCqKt8hBke+QjcXvc8jsLibKEkuSGchjq5GizZJGjk17gBz0BsnCn5DLI2SkG4JB5gkHzhGkSKWYuHWcXacST61CS8gxu0vtqXtb9WxfO2eN+p3LkVqoSOCAcEAkB2YTVdFNHJwa4X+KdHeglAenz6WcNftCEksT7i4QEiAFkAEA0lAceLGMwyFwa4NY42cAdQDbf3IDy8IQFABAJAJAJAJASAr6k8wcCpAboBXQgN0ArqQK6ASAV0JEgFdQAoAFCRKAJQBISJQSG6EgedFAHbTe2pe1v1bF85Z436ncuRWhUJHBAEIAoAoDf7HYoJYuicevGLa+6Z7k927zc0JLeN2R1juO5ASSV7G73BAV9TtFC3e5AVsm2MQ3XKAq8R2vzCzdEBwzY058Jjv4xGbsBv6wEBWIQJAJAJAJABAJASBfUnmBUkBCkBQCQCQBugEgBdAIISFQBXQBuoAEJEoAkAihILqCQOOh7ED5Eu03tqXtZ9WxfNz8T9TvXIrQqEhCAcgEEAUBPRVTontew2c3dyPMEcQUBZY1tI6Vot1Tx8nYUJM2/EnniT2kqSCI1Lnf2QDjC88PUgGNpnE7rdqAsoY8osoA9AJAJABAJAK6AF0A8FfUnmBupICpAUAboQJSBIBXQkV1AEgFdQAoSK6gCuhIkAlAAVBILoAOOh7EJJtpfbUvaz6ti+bn4n6neitCoSOCAKAKkCUAKATmg70BymhHM+v0qQdEMIbu8/FQCRAFAJAJAJAJAJABAJAJCT3keDHD/epPnpPvXp+1W9fojl4I9Bw8GGHe9yfPSfeo9ru6/RE93HoOHgvw73uT56T71Htl3X6Id1DoOHguw73uT56T709tu6/RFu5h0CPBbh3vcnz0n3qPbbuv0Q7mHQ563wZUDACGOALmg5pZdASBwdv136ALOztG6CzlF40Vt7ojj8H+F9YOa+7WhxtLMLNsbl1/FGhtrw574j2lc9m/p/f1Hs0ehnqnBMKD+jjjkkc7qtLHzkBzi0R5sxaC0lxuQ73O/XSn2tbxYz9C3sscZwS4jshSROjYIWuJB6RwnmtE4NabFgJLhckaHWx1CtLtDUrk18gtPU1uc/6s0lv3Fzc69JMBbgLdIdfLfuCLtDUebXyI9nr6Df1ZpfeB85P+In2jf1XyQ9nr6C/Vmk94Hzs//ep+0b+q+SHs9fQX6tUnvA+dn/ET7Qv6r5Iez19Bv6t0nvA+cn/ET7Qv6r5D2eAP1cpPeR85P+In2hf1XyHs8AHZ2l94Hzk/4ifaF/VfJD2eAP1epfeB85P+Int9/VfJD2eA07P0vvDfnKj8RR7fd1XyQ7iA07P0vvDfnKj8RPb7uv0HcQMhtbVxtrJm+xoXZXAXL6u5sxtr5ZwPQtq9NGcVJ53IlLh2KoV7PgsHy6z8wtVoa+r+n7FO9HNrmfBYPl1n5hX9gq6v6fsR3r6DxWs+DQfLrPzCsuz6er+n7Fe+fQeKuP4NB8us/MK32dT1f0/Yj2hjxVR/BoPl1f46l9m0rzf0/YhXyfkMjrGPNo6WF3Ml9WGjv6dQuza57Qz9MfoX75x3kWMUUduvBB2NdV+s1C6I9j0pe9J/lj9jJ6mT8KHObD8Hi+XVfjqfsfTdZfNf6ke0WfD5P9yN7oh/w8Py6r8dR9kabrL5r/Un2ifwOd9TFwpofl1f46q+ytOuTl81+wWql5o5ZMQaP+FpyPj1n5hcs+zoR82zWN+RzMSjdupoOwuq/wAwsvZKvj81+xfjYjXt+DU/yqz8wqPSwXX5/wAFuMacSb8Gp/lVn5hUenj8SyY04m34NT/KrPzCr3ERkH6Ub8Fp/lVn5hR3EQA4q34LT/KrPzCOmJIP0q34LT/KrPzCjuUAfpVvwan+XWfmFHcojJ9WgKcmY8BQSOAUFhwCgkd5eHNRkFNiuM0uUte/pDY6R3JF9NHtIDT3rOajJYkWWfIzc+KF3ihwOXIHPke6w0F2svlDtPGNzqddVlGHCsGjeStjgAvzOpJJJPaTv3pGEY8kS23zHZVJA0lAAoBpQGVxva5kLsrGOkI0zXysvxAdbrdyq5YMZ28PkdGzeMPna578jRfqht9AOZJ1KJ5LVyclll4HKxcBKkDHFANJUgY4oDzbbMft1R8cfQave0y+6j6HHY9ynAW6RmPaFYhkrWpsRhklrb1HHgcLZFG0ynkwf7lMM2PfkXa4FtzLOOQNFhYAbgF194orCMsb5Y81Kp3pDaGOnJRTKOb8iF5KtxmZG4LNzLIgeFhKZrFM5Xs4jeueST3RvFtE8MubQ71nnqaie1UZZEZCzJGEKrJGkIQAhMdACyYY2PsEBcxVILyGi7iGjmSAPOVGS2Cqq9o4GaAmQ8mC4+UbDzXVXJFlFlRU7UzO/dtawcz13enT0KrkTwFRVTyS/vHuf5CdO5u4KjbLpIha0KCR90ACUAnICNQBXQEbigMft/ADCHD3LwT3gj7Qqy5GN6zEh2BkvG5p9y/1gf3URIofumvutDYocQ2phjOVpdIRvEYuB2u3ea6hyN40Se7wvU4YdtIi6zmPZ5TYgdtjdRxIs9LLGU0zQwVLXgOaQQdxBVjnaaeGSlSQecbZD9uqPjj6LV9DpvwY+hxWv3iost2ZkjAqMlbkzAob2J8zmrH3OQbuP3KnifCX5LJI12luC6cpbI522T08LnmwXNqNVClZmzbT6S3UPEF+fkXVHg1/GJ7l4d3bM8+4kvXc+go7Chj7yTfpsWLdmw7cXD0hYw7ctT95J/Q1s7Aoa92TX1K+nwOWSMSMAc0ki19era+nevat7RqqnwSeGfKS4IvEiCTB5hvjI833qku0aX/9Djqj5nPLhzm+N5lyWa3j8BjPVrlFHDXR9bub9ELp02XBZ+J11PMEzgeLG44Lea2yaRZ1tdmF1i2aIjcFRskjKrkkBViBqZA2ynIPo+p2knf4uWMfyi7vlH7AF57mzTgKyVznm73OeebiT61UtgabKADMoJDdABAC6ARcoAwuQCLkBXYli8MH72RrOQJ1PY0aq8YSlyRVySKCo25hJyxslkcd1mht/la+ha9w14ngp3iG4xK+ekkMkfRnLmDb5iA2zhc236LnmlyQmsweSk2FqLSubfxgDr/KdfWqRMqHu0We2eKuGWBhsX6uI32JsB3m/mVpM9TTQW835FphmGRxRAWG65Jt3klEc8m5PL5mTx6Nk8tqZpc4aOcPE8/fv9ah7nTU3VHM/kaPZjCnQMIc4m+tuA7FZIwts43nBeEqxkee7Yj9tn+OPotX0el/Bj6HBb4ioC2aKErFmyyZIXWBPIKHyLJ7nBFxPEpVHbIm8k7ArSeDNLLNVgVNdjTz+8r5TtGb76X98j7Psuv/AMeP98zZYVhl94Xh22Z5HoWWKC2NDHhmm7gs1nJxS1BT7DUWajaf/wBJPsXv6+PFbk+J1EMy2LKrwwFec04nK6zLYxhW9a1WmUoZMPiUNnkdnqC+o0S4qkz0KXitFTURrtlDYni3GUZsSO8LinHhZ0QeSZ4WTRchcFAGEJkDVOQBOJEYZ73Zecbkc0oaCSbAC5J3ADiU+BDM6zEZ6m5p8scV7CR7S5z7cWt3Adq0ahDZ7szTlPdbI5IaysjqWRPLJGv1JDbWaPGOm5XfdOHEtmVXeKeHujVOdbVc5ucP6agzZRLHfdbMFBp3U8Z4Xg7C8WuhmVj6973FsIFhoXHd2Bcvezsb7vZdX5+hpwqPi5nLLiEsZ61iP84rCd91Mvf3ReMITW2wsZxwR0zpW+NazQf4ibC/ZvXp6dq3DXI57MxyU+yuHMmiM0v+pJISXOdqd9rLS6T4sLkila2yyg2wwb2O9skfVa47h7lw1FuQ+5b0T41wspOPDyNRgVUailu/eWuY7uuCVy2x4ZNGieYmN2em6OpZfmWnv/usFzOat4kdW2F/ZF+bWkHsJVpcz3NM/cwW1LHJWMbnkyx6dRml+BzO3ndu7FK3OZy7ttJb9TRUOHMiFmgBSkYNtvLOxWIGOQHn+2Ht2f44+i1fSaX8GPocFviKkLZ4MyaMKuMk5BWnqdtlE4+6Wi9zljCtGOxDZ1xMSVbwWi0bzZanvHH/AJxK+K7VeL5/3yPtezNtLF/D/LPQcOhAFzYdui8XmzO+Tbwi8jjaWmxB0O4g8FtFLJ50uJNZRS+D+m/Yx/zH/Yvo9VH7x/l+h4clllvVUy86yJjKJmcagAaS4gAbydAuSKfFhHPKGTzDFGtdI5zdWk6HdwX23Z1Uo0xUlhmy92KTKWpiXpuGxXiyyvAs4Lz9RA6KmdUgXCdBzuCqCMqAMKq2SNUA96BXEamW28rCIWxtNjK8N05Df6S1b0Ldy6Ixu5KPUvqGAMja1osGgADyALDnubEmUXvbVAZfHqszVLKUEhnjSW91pcNPk3edQzpguCrvPPkvgSY9gDHQno2hrmi7bAC9vcntVWiKL5Qnu9in2exlxidE43LQC0nflOhHd9qw1Mmqng3vqSsTRqMBt0f9Tr+f7rJpPwkcdniYcZhuwnkp1UOKt/MVyxIx2LQukhkY3UjK8DnlJvby2PoVey58LafIaqOUN2FxprLwyG1ySwnQa72+f1r1b68viRzVyxszt28q2OjbE0h0jntytGp04+Tl3qtCafE+RM3nYtNnMOMNO1h32JPadSsZy4pNl4rCMJiY6Kqfb3MmYd5zfasHzOSXuzNLtNhvTRNezVzRftBtcK/M9Oi1Qe/JmdwLGXUzt12Hxm8QeY8qqng67alNfE3FNtBA9txI0cw4hpHnWiaOGVU4+Qyr2ghZueHuOgazrEnu0HemQqpPfkjspagvaC4WJ4Xv6UM2Yra/27P8cfRavptIvuY+h593iZUtXQ0jPOCZhUKO4cthuIDqjt+wqJrYtFkMTVtCGSsmdsLFpKGxEGa3B8Qc1jGQtzSWsSfFZqfOV8xd2NPU6mc57R/Xb6fqfQLtqvS6WNa8WPP+7mwwvZQzWdVTyPJ9y0gNHkH+Bbey00LFcUedLW23PMn/AH0NA3YqJovFLNGQN+YH0WHrWEnGT96KZaNk1ybK/Zxta2AOp2xvjzO6jrXvxPD1ql6qc3ltMz4JPdHZLU4i/QUzGH+JzhYeXxlxzhQvFP6EqiUjlOyr5DnrJektqImaMHbu9AC4bdeqk1p44f8A2fM7KNHBPMtzC7VUrW1D2sAa0WsALAacl9V2NOUtLByeX/J52vSV0kjLVka9zyPNzuVMrdR2rg1S91s7aJZJ5V5WTsOV6qySJygDCVAG3UbA94uuE1MV4QyW9A/g1zvP1SPoldOm34l8Dnv2cWa2mmDmhw1BAI7CFzcjoM/jO1QhJ/0pCL5cx6jSQNct9T5ltCni8zKVvD5GbjriK1krxlz5HEA3sHsAAvx1sud8z1EuPSr4HoTzdqk4DzvBaMuqJsu5geP9/VH+0rnthxwcT0NRPChk0+B1OVxaTbNqO0b/AEW8y5tFZjMGc10fMtMSkAjd2etdtslGDbMorLRTYHSlxc7geqO69z5z6Fho63GGX5lrZZYq/ZeneS4s63GxIv22XoK2a2TMHBM8+felqT1QcjyQOBbw17F147yBlyZ6LgmPRVDeobOA1YdCPvHlXHOtw5mqkmZvH8Cmlnc5jRY2sS4a2AF1i08mU65OWS3wmkqmhrZHR5ALWDSXEdv9lKyaRUlzDiezEcpv4rjxHHtU4ydELZQ5FUNjNdZDbsCjhNPaZdC2w3ZyOLUC55nVSkYzslPmy2DbBWKGG2v9uz/HH0Wr6XSfgR9Dz7vGyqaulmJIxEQx1W27OzX0qJIvDGSGBddS2KzO2FaTWxSL3NPgUgblP+b1MY5qR5Osk++bPTMFqwQF4morwz19NamjSxVAynsPqXmyhudyZw7Du/ZG/Gf615+qs4bJf3yOqtZii6kcvLttydEYlfWP0XnWM66onk+1o/aX/wBPqX3nYX/qQ/M+f7TeL5GVrQvoox2PJc8sp5GdYLh1qxWzu028gyheKegcr0YIXKuQRuUMDVAPd7rhNio2lwv2RC5gtmHWYf5h94uO9aVz4JZKWQ4o4Mzs7tD7GHQVQczJo1xB0H8JA4ciFvZTx+9Axhbw7SHbU1LaxrGUwdI4PzEhpDQLEauNhxVal3TblsTZ76xE7K3ZsywR7myxsDfIbDUE/auWW7O/T391s+QYJ60RiMxNLvF6XMLAfxFvH/NFXctJUZym/TBa4Dg7aeO3jOcbucd7ipSMrLHZLLDV4UHG7TlKws0sJvi5P4ERsa2I/wBFF37x5cBw4KVQn4m36jjflsdVRKyCNzjo1jSTbkAumMcvBm3hGKoJ5sRkcXPdHC02yMNr+RxGp0XRPFWEluZrMi5fsjT5S3Jw8a5vfnfeslbPOcluBGKxXDpKGZrmuNr3Y7cdN7XLrhJWxwzNrDPSsPmzsa7mAVws2R1WTAGlAMcgGkqSCNxQGG2v9uz/ABx9Fq+n0i+5h6Hn3eNlQtmZErFHoQdTW3BB5I9yy2OGIWJB4Lso5ET6nZGVrNbGOcMu6GWwb2faVpWvu0cF8cybNbg+J5eK4r6ckUzcNjVUeLgjuXlWado9SvUp8yx2KktSM+M/6S+S7Tnw3ten6HuaZcVaZbS1C8qUzsjWVVZU6HXdvJ4dqweZPCOyEVFZlyPM9pJ2yTOcw3GgB52HBfpPYunnVpoRsWH0Ph+1dVCd8nW8rqZ2pC99Hn1vJWBmpK8ftGeZKC8j29JHEeIhlXltHWcj1RkkDlVkjCq5GBt0ySe7XXEaAKAgmpmu8ZoPaAUA6OJo3ABMAkQCsgASgGlCAKQVe0VKZaeRjd7mkDt3j1K0HwyTIksowWyOMilkcya7WuOpI8Rw06w5Lqtr48SRlCWNjetxiEjMJY7c87betcvBLoacSMhtHUCtljhg67Wm73jxRwsDx0utofdJyfPyKv3ng2NDDkY1vIAeZc5odBQAJQDHFSCMuQgjcUBiNrj+2T/HH0Gr6XS/gw9Dgu8bKgFdBkSMKgg6onKUhnJHVRa5h39i3qniQXQdGV2yWTCSLCOawFtTYd33qvE1HCMJRy9ztgkJ5/55FyzhOXNle8hDwouKJ1t1781jKpmb1ayaTDMdkhYGNDS0XIBuDqbnVeFrexa9TPjcmn9P7+Z6Wl7ZlVHh4U18mS1G1UnCNvaXOPo0XFD/AIzDPvWP5Jf5ZvP/AJK4+GtfP+ClxGvlm8d2n8IFm+bj3r29F2Tp9NvXHfq93/fQ8fWdsXajaUtui2X8/mVkrF68I4PNU3JlNXuV7bVVDiZ6elqc5YRXSGwXzs5uTbfNnvxiorCOSVyxbL4OV5WbZKRC4rNssRlVbALqMknui5i4roAXUkCBQBuoAroAEoSNJUkDboBrkBSYvs5DO4Oe2xHFuhPkJGpCvGco8mVcUyuZsXTg3sT2ucVZ3zfmOFF3R4eyIWY0NHkFlk23zLJYOq6AbmQAJUkEZKAjLkIInO/zRAYra937bP8AHH0Gr6HSy+5j6HFaveKgOW/EZ4JGOUpkYJ43K/EUOljkyShjo7ajd6v7Lrp1C8MiJwzyJ4HLt4TkmiypnKjicdiLenesZI4Jot6RwIXNOJNc/IndEN6zRq0nuclQRuW0Uck+eEU1dUho9Q5q07Y1rMjt0unnbLEV/BRVEmtzv9S8a++Vssv5H01FEao4X5nDK5czOhHLIVRonJA8rNlkQuWbJGEqoG3QHuhK5jQSkgbdAEoAEoBzSoJA4oQNUgaVJA26AaEACoJFdAREqQBxQDSUIGSICNxQHNO46qSDF7XH9sn+M36DV7Wnf3UTls8RVArVSZTGw8FaJlWTMctUZsnjcrELmdLHKjNI7hya6aepa16udXxREqozJqaUr1U+KKZ5tkEngtqSUqkkcFsUW1PKVjJHFJYZJJVnd9qqoIlZaKjEMRcHZRvte/8AZcuovdTwkepoOz4XLjk9l5fyVMkh3nU8yvMnOUnmTPoa64QjwxWEcUzlky5ySOVG9iSBxVWySJxVGWIys2iRhUAbd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11270" name="Picture 6" descr="https://encrypted-tbn1.gstatic.com/images?q=tbn:ANd9GcTaTxGAexYLnWsV_IaVOBHoMtyMR3MJA_8XrML9aMk6bAOGDpD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456" y="4050963"/>
            <a:ext cx="3133163"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82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anim calcmode="lin" valueType="num">
                                      <p:cBhvr>
                                        <p:cTn id="18"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9"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1270"/>
                                        </p:tgtEl>
                                        <p:attrNameLst>
                                          <p:attrName>style.visibility</p:attrName>
                                        </p:attrNameLst>
                                      </p:cBhvr>
                                      <p:to>
                                        <p:strVal val="visible"/>
                                      </p:to>
                                    </p:set>
                                    <p:animEffect transition="in" filter="wipe(down)">
                                      <p:cBhvr>
                                        <p:cTn id="24"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encrypted-tbn3.gstatic.com/images?q=tbn:ANd9GcRm6nwQ3C4WajZ738aOcSMiodM0Bo9N1h3UBEkOMInBALl5FjB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8" y="139700"/>
            <a:ext cx="11906437" cy="60631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sz="3200" b="1" dirty="0">
                <a:solidFill>
                  <a:schemeClr val="accent6"/>
                </a:solidFill>
                <a:latin typeface="Arial Black" panose="020B0A04020102020204" pitchFamily="34" charset="0"/>
              </a:rPr>
              <a:t>PORTALES EDUCATIVOS</a:t>
            </a:r>
            <a:endParaRPr lang="es-PE" b="1" dirty="0">
              <a:solidFill>
                <a:schemeClr val="accent6"/>
              </a:solidFill>
              <a:latin typeface="Arial Black" panose="020B0A04020102020204" pitchFamily="34" charset="0"/>
            </a:endParaRPr>
          </a:p>
        </p:txBody>
      </p:sp>
      <p:sp>
        <p:nvSpPr>
          <p:cNvPr id="3" name="Marcador de contenido 2"/>
          <p:cNvSpPr>
            <a:spLocks noGrp="1"/>
          </p:cNvSpPr>
          <p:nvPr>
            <p:ph idx="1"/>
          </p:nvPr>
        </p:nvSpPr>
        <p:spPr>
          <a:xfrm>
            <a:off x="1066800" y="1503897"/>
            <a:ext cx="10058400" cy="4668303"/>
          </a:xfrm>
        </p:spPr>
        <p:txBody>
          <a:bodyPr/>
          <a:lstStyle/>
          <a:p>
            <a:endParaRPr lang="es-PE" dirty="0"/>
          </a:p>
        </p:txBody>
      </p:sp>
      <p:sp>
        <p:nvSpPr>
          <p:cNvPr id="4" name="Text Box 5">
            <a:hlinkClick r:id="rId3"/>
          </p:cNvPr>
          <p:cNvSpPr txBox="1">
            <a:spLocks noChangeArrowheads="1"/>
          </p:cNvSpPr>
          <p:nvPr/>
        </p:nvSpPr>
        <p:spPr bwMode="auto">
          <a:xfrm>
            <a:off x="2441575" y="3301206"/>
            <a:ext cx="2419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9pPr>
          </a:lstStyle>
          <a:p>
            <a:pPr eaLnBrk="1" hangingPunct="1">
              <a:spcBef>
                <a:spcPct val="0"/>
              </a:spcBef>
              <a:buClrTx/>
              <a:buSzTx/>
              <a:buFontTx/>
              <a:buNone/>
            </a:pPr>
            <a:r>
              <a:rPr lang="es-ES" altLang="es-PE" sz="1800" dirty="0">
                <a:solidFill>
                  <a:srgbClr val="0000FF"/>
                </a:solidFill>
                <a:latin typeface="Tahoma" panose="020B0604030504040204" pitchFamily="34" charset="0"/>
              </a:rPr>
              <a:t>htttp://ciencianet.com</a:t>
            </a:r>
            <a:endParaRPr lang="es-ES_tradnl" altLang="es-PE" sz="1800" dirty="0">
              <a:solidFill>
                <a:srgbClr val="0000FF"/>
              </a:solidFill>
              <a:latin typeface="Tahoma" panose="020B0604030504040204" pitchFamily="34" charset="0"/>
            </a:endParaRPr>
          </a:p>
        </p:txBody>
      </p:sp>
      <p:pic>
        <p:nvPicPr>
          <p:cNvPr id="5" name="Picture 6">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75" y="1897389"/>
            <a:ext cx="22383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6458324" y="4350077"/>
            <a:ext cx="4071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9pPr>
          </a:lstStyle>
          <a:p>
            <a:pPr eaLnBrk="1" hangingPunct="1">
              <a:spcBef>
                <a:spcPct val="0"/>
              </a:spcBef>
              <a:buClrTx/>
              <a:buSzTx/>
              <a:buFontTx/>
              <a:buNone/>
            </a:pPr>
            <a:r>
              <a:rPr lang="es-ES" altLang="es-PE" sz="2000" b="1" dirty="0">
                <a:solidFill>
                  <a:srgbClr val="0000FF"/>
                </a:solidFill>
                <a:latin typeface="Tahoma" panose="020B0604030504040204" pitchFamily="34" charset="0"/>
                <a:hlinkClick r:id="rId6"/>
              </a:rPr>
              <a:t> </a:t>
            </a:r>
            <a:r>
              <a:rPr lang="es-ES" altLang="es-PE" sz="2000" dirty="0">
                <a:solidFill>
                  <a:srgbClr val="0000FF"/>
                </a:solidFill>
                <a:latin typeface="Tahoma" panose="020B0604030504040204" pitchFamily="34" charset="0"/>
                <a:hlinkClick r:id="rId6"/>
              </a:rPr>
              <a:t>http://www.chicosyescritores.com</a:t>
            </a:r>
            <a:endParaRPr lang="es-ES_tradnl" altLang="es-PE" sz="1800" dirty="0">
              <a:solidFill>
                <a:srgbClr val="0000FF"/>
              </a:solidFill>
              <a:latin typeface="Tahoma" panose="020B0604030504040204" pitchFamily="34" charset="0"/>
            </a:endParaRPr>
          </a:p>
        </p:txBody>
      </p:sp>
      <p:grpSp>
        <p:nvGrpSpPr>
          <p:cNvPr id="7" name="Group 8"/>
          <p:cNvGrpSpPr>
            <a:grpSpLocks/>
          </p:cNvGrpSpPr>
          <p:nvPr/>
        </p:nvGrpSpPr>
        <p:grpSpPr bwMode="auto">
          <a:xfrm>
            <a:off x="6801971" y="1985029"/>
            <a:ext cx="2952750" cy="1733550"/>
            <a:chOff x="2832" y="2064"/>
            <a:chExt cx="1860" cy="1092"/>
          </a:xfrm>
        </p:grpSpPr>
        <p:pic>
          <p:nvPicPr>
            <p:cNvPr id="8"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 y="2592"/>
              <a:ext cx="636" cy="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10"/>
            <p:cNvGrpSpPr>
              <a:grpSpLocks/>
            </p:cNvGrpSpPr>
            <p:nvPr/>
          </p:nvGrpSpPr>
          <p:grpSpPr bwMode="auto">
            <a:xfrm>
              <a:off x="2832" y="2064"/>
              <a:ext cx="1860" cy="1092"/>
              <a:chOff x="2832" y="2064"/>
              <a:chExt cx="1860" cy="1092"/>
            </a:xfrm>
          </p:grpSpPr>
          <p:pic>
            <p:nvPicPr>
              <p:cNvPr id="1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2064"/>
                <a:ext cx="636" cy="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2" y="2064"/>
                <a:ext cx="624" cy="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0" y="2064"/>
                <a:ext cx="612" cy="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0" y="2592"/>
                <a:ext cx="612" cy="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2" y="2592"/>
                <a:ext cx="624" cy="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5" name="Rectangle 16"/>
          <p:cNvSpPr>
            <a:spLocks noChangeArrowheads="1"/>
          </p:cNvSpPr>
          <p:nvPr/>
        </p:nvSpPr>
        <p:spPr bwMode="auto">
          <a:xfrm>
            <a:off x="1824318" y="5685327"/>
            <a:ext cx="38703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9pPr>
          </a:lstStyle>
          <a:p>
            <a:pPr eaLnBrk="1" hangingPunct="1">
              <a:spcBef>
                <a:spcPct val="0"/>
              </a:spcBef>
              <a:buClrTx/>
              <a:buSzTx/>
              <a:buFontTx/>
              <a:buNone/>
            </a:pPr>
            <a:r>
              <a:rPr lang="es-ES" altLang="es-PE" sz="1400" dirty="0">
                <a:solidFill>
                  <a:srgbClr val="0000FF"/>
                </a:solidFill>
                <a:latin typeface="Tahoma" panose="020B0604030504040204" pitchFamily="34" charset="0"/>
                <a:hlinkClick r:id="rId13"/>
              </a:rPr>
              <a:t>http://pequenosgrandesamigos.com/index.htm</a:t>
            </a:r>
            <a:endParaRPr lang="es-VE" altLang="es-PE" sz="1400" dirty="0">
              <a:solidFill>
                <a:srgbClr val="0000FF"/>
              </a:solidFill>
              <a:latin typeface="Tahoma" panose="020B0604030504040204" pitchFamily="34" charset="0"/>
            </a:endParaRPr>
          </a:p>
          <a:p>
            <a:pPr eaLnBrk="1" hangingPunct="1">
              <a:spcBef>
                <a:spcPct val="0"/>
              </a:spcBef>
              <a:buClrTx/>
              <a:buSzTx/>
              <a:buFontTx/>
              <a:buNone/>
            </a:pPr>
            <a:endParaRPr lang="es-ES" altLang="es-PE" sz="1400" dirty="0">
              <a:solidFill>
                <a:srgbClr val="0000FF"/>
              </a:solidFill>
              <a:latin typeface="Tahoma" panose="020B0604030504040204" pitchFamily="34" charset="0"/>
            </a:endParaRPr>
          </a:p>
        </p:txBody>
      </p:sp>
      <p:pic>
        <p:nvPicPr>
          <p:cNvPr id="16" name="Picture 1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06435" y="3970478"/>
            <a:ext cx="2524315" cy="162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ángulo 16"/>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18" name="Rectángulo 17"/>
          <p:cNvSpPr/>
          <p:nvPr/>
        </p:nvSpPr>
        <p:spPr>
          <a:xfrm>
            <a:off x="0" y="6320118"/>
            <a:ext cx="12192000" cy="134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p:cNvSpPr/>
          <p:nvPr/>
        </p:nvSpPr>
        <p:spPr>
          <a:xfrm>
            <a:off x="0" y="6454588"/>
            <a:ext cx="12192000" cy="4034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129027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000"/>
                                        <p:tgtEl>
                                          <p:spTgt spid="16"/>
                                        </p:tgtEl>
                                      </p:cBhvr>
                                    </p:animEffect>
                                    <p:anim calcmode="lin" valueType="num">
                                      <p:cBhvr>
                                        <p:cTn id="25" dur="2000" fill="hold"/>
                                        <p:tgtEl>
                                          <p:spTgt spid="16"/>
                                        </p:tgtEl>
                                        <p:attrNameLst>
                                          <p:attrName>ppt_w</p:attrName>
                                        </p:attrNameLst>
                                      </p:cBhvr>
                                      <p:tavLst>
                                        <p:tav tm="0" fmla="#ppt_w*sin(2.5*pi*$)">
                                          <p:val>
                                            <p:fltVal val="0"/>
                                          </p:val>
                                        </p:tav>
                                        <p:tav tm="100000">
                                          <p:val>
                                            <p:fltVal val="1"/>
                                          </p:val>
                                        </p:tav>
                                      </p:tavLst>
                                    </p:anim>
                                    <p:anim calcmode="lin" valueType="num">
                                      <p:cBhvr>
                                        <p:cTn id="26"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heel(1)">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80">
                                          <p:stCondLst>
                                            <p:cond delay="0"/>
                                          </p:stCondLst>
                                        </p:cTn>
                                        <p:tgtEl>
                                          <p:spTgt spid="7"/>
                                        </p:tgtEl>
                                      </p:cBhvr>
                                    </p:animEffect>
                                    <p:anim calcmode="lin" valueType="num">
                                      <p:cBhvr>
                                        <p:cTn id="37"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2" dur="26">
                                          <p:stCondLst>
                                            <p:cond delay="650"/>
                                          </p:stCondLst>
                                        </p:cTn>
                                        <p:tgtEl>
                                          <p:spTgt spid="7"/>
                                        </p:tgtEl>
                                      </p:cBhvr>
                                      <p:to x="100000" y="60000"/>
                                    </p:animScale>
                                    <p:animScale>
                                      <p:cBhvr>
                                        <p:cTn id="43" dur="166" decel="50000">
                                          <p:stCondLst>
                                            <p:cond delay="676"/>
                                          </p:stCondLst>
                                        </p:cTn>
                                        <p:tgtEl>
                                          <p:spTgt spid="7"/>
                                        </p:tgtEl>
                                      </p:cBhvr>
                                      <p:to x="100000" y="100000"/>
                                    </p:animScale>
                                    <p:animScale>
                                      <p:cBhvr>
                                        <p:cTn id="44" dur="26">
                                          <p:stCondLst>
                                            <p:cond delay="1312"/>
                                          </p:stCondLst>
                                        </p:cTn>
                                        <p:tgtEl>
                                          <p:spTgt spid="7"/>
                                        </p:tgtEl>
                                      </p:cBhvr>
                                      <p:to x="100000" y="80000"/>
                                    </p:animScale>
                                    <p:animScale>
                                      <p:cBhvr>
                                        <p:cTn id="45" dur="166" decel="50000">
                                          <p:stCondLst>
                                            <p:cond delay="1338"/>
                                          </p:stCondLst>
                                        </p:cTn>
                                        <p:tgtEl>
                                          <p:spTgt spid="7"/>
                                        </p:tgtEl>
                                      </p:cBhvr>
                                      <p:to x="100000" y="100000"/>
                                    </p:animScale>
                                    <p:animScale>
                                      <p:cBhvr>
                                        <p:cTn id="46" dur="26">
                                          <p:stCondLst>
                                            <p:cond delay="1642"/>
                                          </p:stCondLst>
                                        </p:cTn>
                                        <p:tgtEl>
                                          <p:spTgt spid="7"/>
                                        </p:tgtEl>
                                      </p:cBhvr>
                                      <p:to x="100000" y="90000"/>
                                    </p:animScale>
                                    <p:animScale>
                                      <p:cBhvr>
                                        <p:cTn id="47" dur="166" decel="50000">
                                          <p:stCondLst>
                                            <p:cond delay="1668"/>
                                          </p:stCondLst>
                                        </p:cTn>
                                        <p:tgtEl>
                                          <p:spTgt spid="7"/>
                                        </p:tgtEl>
                                      </p:cBhvr>
                                      <p:to x="100000" y="100000"/>
                                    </p:animScale>
                                    <p:animScale>
                                      <p:cBhvr>
                                        <p:cTn id="48" dur="26">
                                          <p:stCondLst>
                                            <p:cond delay="1808"/>
                                          </p:stCondLst>
                                        </p:cTn>
                                        <p:tgtEl>
                                          <p:spTgt spid="7"/>
                                        </p:tgtEl>
                                      </p:cBhvr>
                                      <p:to x="100000" y="95000"/>
                                    </p:animScale>
                                    <p:animScale>
                                      <p:cBhvr>
                                        <p:cTn id="49" dur="166" decel="50000">
                                          <p:stCondLst>
                                            <p:cond delay="1834"/>
                                          </p:stCondLst>
                                        </p:cTn>
                                        <p:tgtEl>
                                          <p:spTgt spid="7"/>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heel(1)">
                                      <p:cBhvr>
                                        <p:cTn id="5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vempace.com/file_download/298/Fondo-escritorio-Avemp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13" y="127000"/>
            <a:ext cx="11846858" cy="615277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altLang="es-PE" b="1" dirty="0">
                <a:solidFill>
                  <a:schemeClr val="accent6">
                    <a:lumMod val="60000"/>
                    <a:lumOff val="40000"/>
                  </a:schemeClr>
                </a:solidFill>
                <a:latin typeface="Verdana" panose="020B0604030504040204" pitchFamily="34" charset="0"/>
              </a:rPr>
              <a:t>BUSCADORES</a:t>
            </a:r>
            <a:endParaRPr lang="es-PE" b="1" dirty="0">
              <a:solidFill>
                <a:schemeClr val="accent6">
                  <a:lumMod val="60000"/>
                  <a:lumOff val="40000"/>
                </a:schemeClr>
              </a:solidFill>
            </a:endParaRPr>
          </a:p>
        </p:txBody>
      </p:sp>
      <p:sp>
        <p:nvSpPr>
          <p:cNvPr id="3" name="Marcador de contenido 2"/>
          <p:cNvSpPr>
            <a:spLocks noGrp="1"/>
          </p:cNvSpPr>
          <p:nvPr>
            <p:ph idx="1"/>
          </p:nvPr>
        </p:nvSpPr>
        <p:spPr/>
        <p:txBody>
          <a:bodyPr/>
          <a:lstStyle/>
          <a:p>
            <a:pPr algn="just">
              <a:lnSpc>
                <a:spcPct val="90000"/>
              </a:lnSpc>
              <a:buFont typeface="Wingdings" panose="05000000000000000000" pitchFamily="2" charset="2"/>
              <a:buChar char="Ø"/>
              <a:defRPr/>
            </a:pPr>
            <a:r>
              <a:rPr lang="es-ES" dirty="0">
                <a:solidFill>
                  <a:schemeClr val="accent5"/>
                </a:solidFill>
              </a:rPr>
              <a:t>Los buscadores automáticos emplean programas de ordenador llamados robots o arañas, que saltan de una página a otra de la Web recogiendo páginas y almacenando toda la información en un gigantesca base de </a:t>
            </a:r>
            <a:r>
              <a:rPr lang="es-ES" dirty="0" smtClean="0">
                <a:solidFill>
                  <a:schemeClr val="accent5"/>
                </a:solidFill>
              </a:rPr>
              <a:t>datos.</a:t>
            </a:r>
          </a:p>
          <a:p>
            <a:pPr algn="just">
              <a:lnSpc>
                <a:spcPct val="90000"/>
              </a:lnSpc>
              <a:buFont typeface="Wingdings" panose="05000000000000000000" pitchFamily="2" charset="2"/>
              <a:buChar char="Ø"/>
              <a:defRPr/>
            </a:pPr>
            <a:endParaRPr lang="es-ES" dirty="0" smtClean="0">
              <a:solidFill>
                <a:schemeClr val="accent5"/>
              </a:solidFill>
            </a:endParaRPr>
          </a:p>
          <a:p>
            <a:pPr lvl="1" algn="just">
              <a:lnSpc>
                <a:spcPct val="90000"/>
              </a:lnSpc>
              <a:spcBef>
                <a:spcPts val="300"/>
              </a:spcBef>
              <a:spcAft>
                <a:spcPts val="300"/>
              </a:spcAft>
              <a:defRPr/>
            </a:pPr>
            <a:r>
              <a:rPr lang="es-ES" b="1" dirty="0">
                <a:solidFill>
                  <a:schemeClr val="accent5"/>
                </a:solidFill>
              </a:rPr>
              <a:t>Google (http://www.google.com)</a:t>
            </a:r>
          </a:p>
          <a:p>
            <a:pPr lvl="1" algn="just">
              <a:lnSpc>
                <a:spcPct val="90000"/>
              </a:lnSpc>
              <a:spcBef>
                <a:spcPts val="300"/>
              </a:spcBef>
              <a:spcAft>
                <a:spcPts val="300"/>
              </a:spcAft>
              <a:defRPr/>
            </a:pPr>
            <a:r>
              <a:rPr lang="es-ES" b="1" dirty="0" err="1" smtClean="0">
                <a:solidFill>
                  <a:schemeClr val="accent5"/>
                </a:solidFill>
              </a:rPr>
              <a:t>Altheweb</a:t>
            </a:r>
            <a:r>
              <a:rPr lang="es-ES" b="1" dirty="0" smtClean="0">
                <a:solidFill>
                  <a:schemeClr val="accent5"/>
                </a:solidFill>
              </a:rPr>
              <a:t> </a:t>
            </a:r>
            <a:r>
              <a:rPr lang="es-ES" b="1" dirty="0">
                <a:solidFill>
                  <a:schemeClr val="accent5"/>
                </a:solidFill>
              </a:rPr>
              <a:t>(</a:t>
            </a:r>
            <a:r>
              <a:rPr lang="es-ES" b="1" dirty="0">
                <a:solidFill>
                  <a:schemeClr val="accent5"/>
                </a:solidFill>
                <a:hlinkClick r:id="rId3"/>
              </a:rPr>
              <a:t>http://www.alltheweb.com</a:t>
            </a:r>
            <a:r>
              <a:rPr lang="es-ES" b="1" dirty="0">
                <a:solidFill>
                  <a:schemeClr val="accent5"/>
                </a:solidFill>
              </a:rPr>
              <a:t>)</a:t>
            </a:r>
          </a:p>
          <a:p>
            <a:pPr lvl="1" algn="just">
              <a:lnSpc>
                <a:spcPct val="90000"/>
              </a:lnSpc>
              <a:spcBef>
                <a:spcPts val="300"/>
              </a:spcBef>
              <a:spcAft>
                <a:spcPts val="300"/>
              </a:spcAft>
              <a:defRPr/>
            </a:pPr>
            <a:r>
              <a:rPr lang="es-ES" b="1" dirty="0" smtClean="0">
                <a:solidFill>
                  <a:schemeClr val="accent5"/>
                </a:solidFill>
              </a:rPr>
              <a:t>AltaVista </a:t>
            </a:r>
            <a:r>
              <a:rPr lang="es-ES" b="1" dirty="0">
                <a:solidFill>
                  <a:schemeClr val="accent5"/>
                </a:solidFill>
              </a:rPr>
              <a:t>(http://www.altavista.com) y (http://es.altavista.com)</a:t>
            </a:r>
          </a:p>
          <a:p>
            <a:pPr lvl="1" algn="just">
              <a:lnSpc>
                <a:spcPct val="90000"/>
              </a:lnSpc>
              <a:spcBef>
                <a:spcPts val="300"/>
              </a:spcBef>
              <a:spcAft>
                <a:spcPts val="300"/>
              </a:spcAft>
              <a:defRPr/>
            </a:pPr>
            <a:r>
              <a:rPr lang="es-ES" b="1" dirty="0" smtClean="0">
                <a:solidFill>
                  <a:schemeClr val="accent5"/>
                </a:solidFill>
              </a:rPr>
              <a:t>Excite </a:t>
            </a:r>
            <a:r>
              <a:rPr lang="es-ES" b="1" dirty="0">
                <a:solidFill>
                  <a:schemeClr val="accent5"/>
                </a:solidFill>
              </a:rPr>
              <a:t>(http://www.excite.com)</a:t>
            </a:r>
          </a:p>
          <a:p>
            <a:pPr lvl="1" algn="just">
              <a:lnSpc>
                <a:spcPct val="90000"/>
              </a:lnSpc>
              <a:spcBef>
                <a:spcPts val="300"/>
              </a:spcBef>
              <a:spcAft>
                <a:spcPts val="300"/>
              </a:spcAft>
              <a:defRPr/>
            </a:pPr>
            <a:r>
              <a:rPr lang="es-ES" b="1" dirty="0" smtClean="0">
                <a:solidFill>
                  <a:schemeClr val="accent5"/>
                </a:solidFill>
              </a:rPr>
              <a:t>MSN </a:t>
            </a:r>
            <a:r>
              <a:rPr lang="es-ES" b="1" dirty="0">
                <a:solidFill>
                  <a:schemeClr val="accent5"/>
                </a:solidFill>
              </a:rPr>
              <a:t>(http://search.msn.com/)</a:t>
            </a:r>
          </a:p>
          <a:p>
            <a:pPr lvl="1" algn="just">
              <a:lnSpc>
                <a:spcPct val="90000"/>
              </a:lnSpc>
              <a:spcBef>
                <a:spcPts val="300"/>
              </a:spcBef>
              <a:spcAft>
                <a:spcPts val="300"/>
              </a:spcAft>
              <a:defRPr/>
            </a:pPr>
            <a:r>
              <a:rPr lang="es-ES" b="1" dirty="0" err="1">
                <a:solidFill>
                  <a:schemeClr val="accent5"/>
                </a:solidFill>
              </a:rPr>
              <a:t>Infoseek</a:t>
            </a:r>
            <a:r>
              <a:rPr lang="es-ES" b="1" dirty="0">
                <a:solidFill>
                  <a:schemeClr val="accent5"/>
                </a:solidFill>
              </a:rPr>
              <a:t> (http://www.infoseek.com)</a:t>
            </a:r>
          </a:p>
          <a:p>
            <a:pPr lvl="1" algn="just">
              <a:lnSpc>
                <a:spcPct val="90000"/>
              </a:lnSpc>
              <a:spcBef>
                <a:spcPts val="300"/>
              </a:spcBef>
              <a:spcAft>
                <a:spcPts val="300"/>
              </a:spcAft>
              <a:defRPr/>
            </a:pPr>
            <a:r>
              <a:rPr lang="es-ES" b="1" dirty="0">
                <a:solidFill>
                  <a:schemeClr val="accent5"/>
                </a:solidFill>
              </a:rPr>
              <a:t>Lycos (http://www.lycos.com)</a:t>
            </a:r>
            <a:endParaRPr lang="es-ES" dirty="0">
              <a:solidFill>
                <a:schemeClr val="accent5"/>
              </a:solidFill>
            </a:endParaRPr>
          </a:p>
          <a:p>
            <a:endParaRPr lang="es-PE" dirty="0"/>
          </a:p>
        </p:txBody>
      </p:sp>
      <p:sp>
        <p:nvSpPr>
          <p:cNvPr id="4" name="Rectángulo 3"/>
          <p:cNvSpPr/>
          <p:nvPr/>
        </p:nvSpPr>
        <p:spPr>
          <a:xfrm>
            <a:off x="0" y="1224280"/>
            <a:ext cx="12192000" cy="2817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427694"/>
            <a:ext cx="12192000" cy="53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81482"/>
            <a:ext cx="12192000" cy="3765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pic>
        <p:nvPicPr>
          <p:cNvPr id="2050" name="Picture 2" descr="https://encrypted-tbn1.gstatic.com/images?q=tbn:ANd9GcSSIc_KjH9btZOc7xMzUVdW8aJhCwbzR_UiskR_TvvkkD58H8N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564" y="4330233"/>
            <a:ext cx="3219636" cy="172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27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2000"/>
                                        <p:tgtEl>
                                          <p:spTgt spid="3">
                                            <p:txEl>
                                              <p:pRg st="0" end="0"/>
                                            </p:txEl>
                                          </p:spTgt>
                                        </p:tgtEl>
                                      </p:cBhvr>
                                    </p:animEffect>
                                    <p:anim calcmode="lin" valueType="num">
                                      <p:cBhvr>
                                        <p:cTn id="16"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7"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80">
                                          <p:stCondLst>
                                            <p:cond delay="0"/>
                                          </p:stCondLst>
                                        </p:cTn>
                                        <p:tgtEl>
                                          <p:spTgt spid="3">
                                            <p:txEl>
                                              <p:pRg st="2" end="2"/>
                                            </p:txEl>
                                          </p:spTgt>
                                        </p:tgtEl>
                                      </p:cBhvr>
                                    </p:animEffect>
                                    <p:anim calcmode="lin" valueType="num">
                                      <p:cBhvr>
                                        <p:cTn id="23"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3">
                                            <p:txEl>
                                              <p:pRg st="2" end="2"/>
                                            </p:txEl>
                                          </p:spTgt>
                                        </p:tgtEl>
                                      </p:cBhvr>
                                      <p:to x="100000" y="60000"/>
                                    </p:animScale>
                                    <p:animScale>
                                      <p:cBhvr>
                                        <p:cTn id="29" dur="166" decel="50000">
                                          <p:stCondLst>
                                            <p:cond delay="676"/>
                                          </p:stCondLst>
                                        </p:cTn>
                                        <p:tgtEl>
                                          <p:spTgt spid="3">
                                            <p:txEl>
                                              <p:pRg st="2" end="2"/>
                                            </p:txEl>
                                          </p:spTgt>
                                        </p:tgtEl>
                                      </p:cBhvr>
                                      <p:to x="100000" y="100000"/>
                                    </p:animScale>
                                    <p:animScale>
                                      <p:cBhvr>
                                        <p:cTn id="30" dur="26">
                                          <p:stCondLst>
                                            <p:cond delay="1312"/>
                                          </p:stCondLst>
                                        </p:cTn>
                                        <p:tgtEl>
                                          <p:spTgt spid="3">
                                            <p:txEl>
                                              <p:pRg st="2" end="2"/>
                                            </p:txEl>
                                          </p:spTgt>
                                        </p:tgtEl>
                                      </p:cBhvr>
                                      <p:to x="100000" y="80000"/>
                                    </p:animScale>
                                    <p:animScale>
                                      <p:cBhvr>
                                        <p:cTn id="31" dur="166" decel="50000">
                                          <p:stCondLst>
                                            <p:cond delay="1338"/>
                                          </p:stCondLst>
                                        </p:cTn>
                                        <p:tgtEl>
                                          <p:spTgt spid="3">
                                            <p:txEl>
                                              <p:pRg st="2" end="2"/>
                                            </p:txEl>
                                          </p:spTgt>
                                        </p:tgtEl>
                                      </p:cBhvr>
                                      <p:to x="100000" y="100000"/>
                                    </p:animScale>
                                    <p:animScale>
                                      <p:cBhvr>
                                        <p:cTn id="32" dur="26">
                                          <p:stCondLst>
                                            <p:cond delay="1642"/>
                                          </p:stCondLst>
                                        </p:cTn>
                                        <p:tgtEl>
                                          <p:spTgt spid="3">
                                            <p:txEl>
                                              <p:pRg st="2" end="2"/>
                                            </p:txEl>
                                          </p:spTgt>
                                        </p:tgtEl>
                                      </p:cBhvr>
                                      <p:to x="100000" y="90000"/>
                                    </p:animScale>
                                    <p:animScale>
                                      <p:cBhvr>
                                        <p:cTn id="33" dur="166" decel="50000">
                                          <p:stCondLst>
                                            <p:cond delay="1668"/>
                                          </p:stCondLst>
                                        </p:cTn>
                                        <p:tgtEl>
                                          <p:spTgt spid="3">
                                            <p:txEl>
                                              <p:pRg st="2" end="2"/>
                                            </p:txEl>
                                          </p:spTgt>
                                        </p:tgtEl>
                                      </p:cBhvr>
                                      <p:to x="100000" y="100000"/>
                                    </p:animScale>
                                    <p:animScale>
                                      <p:cBhvr>
                                        <p:cTn id="34" dur="26">
                                          <p:stCondLst>
                                            <p:cond delay="1808"/>
                                          </p:stCondLst>
                                        </p:cTn>
                                        <p:tgtEl>
                                          <p:spTgt spid="3">
                                            <p:txEl>
                                              <p:pRg st="2" end="2"/>
                                            </p:txEl>
                                          </p:spTgt>
                                        </p:tgtEl>
                                      </p:cBhvr>
                                      <p:to x="100000" y="95000"/>
                                    </p:animScale>
                                    <p:animScale>
                                      <p:cBhvr>
                                        <p:cTn id="35" dur="166" decel="50000">
                                          <p:stCondLst>
                                            <p:cond delay="1834"/>
                                          </p:stCondLst>
                                        </p:cTn>
                                        <p:tgtEl>
                                          <p:spTgt spid="3">
                                            <p:txEl>
                                              <p:pRg st="2" end="2"/>
                                            </p:txEl>
                                          </p:spTgt>
                                        </p:tgtEl>
                                      </p:cBhvr>
                                      <p:to x="100000" y="100000"/>
                                    </p:animScale>
                                  </p:childTnLst>
                                </p:cTn>
                              </p:par>
                              <p:par>
                                <p:cTn id="36" presetID="26" presetClass="entr" presetSubtype="0" fill="hold" nodeType="with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wipe(down)">
                                      <p:cBhvr>
                                        <p:cTn id="38" dur="580">
                                          <p:stCondLst>
                                            <p:cond delay="0"/>
                                          </p:stCondLst>
                                        </p:cTn>
                                        <p:tgtEl>
                                          <p:spTgt spid="3">
                                            <p:txEl>
                                              <p:pRg st="3" end="3"/>
                                            </p:txEl>
                                          </p:spTgt>
                                        </p:tgtEl>
                                      </p:cBhvr>
                                    </p:animEffect>
                                    <p:anim calcmode="lin" valueType="num">
                                      <p:cBhvr>
                                        <p:cTn id="39"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4" dur="26">
                                          <p:stCondLst>
                                            <p:cond delay="650"/>
                                          </p:stCondLst>
                                        </p:cTn>
                                        <p:tgtEl>
                                          <p:spTgt spid="3">
                                            <p:txEl>
                                              <p:pRg st="3" end="3"/>
                                            </p:txEl>
                                          </p:spTgt>
                                        </p:tgtEl>
                                      </p:cBhvr>
                                      <p:to x="100000" y="60000"/>
                                    </p:animScale>
                                    <p:animScale>
                                      <p:cBhvr>
                                        <p:cTn id="45" dur="166" decel="50000">
                                          <p:stCondLst>
                                            <p:cond delay="676"/>
                                          </p:stCondLst>
                                        </p:cTn>
                                        <p:tgtEl>
                                          <p:spTgt spid="3">
                                            <p:txEl>
                                              <p:pRg st="3" end="3"/>
                                            </p:txEl>
                                          </p:spTgt>
                                        </p:tgtEl>
                                      </p:cBhvr>
                                      <p:to x="100000" y="100000"/>
                                    </p:animScale>
                                    <p:animScale>
                                      <p:cBhvr>
                                        <p:cTn id="46" dur="26">
                                          <p:stCondLst>
                                            <p:cond delay="1312"/>
                                          </p:stCondLst>
                                        </p:cTn>
                                        <p:tgtEl>
                                          <p:spTgt spid="3">
                                            <p:txEl>
                                              <p:pRg st="3" end="3"/>
                                            </p:txEl>
                                          </p:spTgt>
                                        </p:tgtEl>
                                      </p:cBhvr>
                                      <p:to x="100000" y="80000"/>
                                    </p:animScale>
                                    <p:animScale>
                                      <p:cBhvr>
                                        <p:cTn id="47" dur="166" decel="50000">
                                          <p:stCondLst>
                                            <p:cond delay="1338"/>
                                          </p:stCondLst>
                                        </p:cTn>
                                        <p:tgtEl>
                                          <p:spTgt spid="3">
                                            <p:txEl>
                                              <p:pRg st="3" end="3"/>
                                            </p:txEl>
                                          </p:spTgt>
                                        </p:tgtEl>
                                      </p:cBhvr>
                                      <p:to x="100000" y="100000"/>
                                    </p:animScale>
                                    <p:animScale>
                                      <p:cBhvr>
                                        <p:cTn id="48" dur="26">
                                          <p:stCondLst>
                                            <p:cond delay="1642"/>
                                          </p:stCondLst>
                                        </p:cTn>
                                        <p:tgtEl>
                                          <p:spTgt spid="3">
                                            <p:txEl>
                                              <p:pRg st="3" end="3"/>
                                            </p:txEl>
                                          </p:spTgt>
                                        </p:tgtEl>
                                      </p:cBhvr>
                                      <p:to x="100000" y="90000"/>
                                    </p:animScale>
                                    <p:animScale>
                                      <p:cBhvr>
                                        <p:cTn id="49" dur="166" decel="50000">
                                          <p:stCondLst>
                                            <p:cond delay="1668"/>
                                          </p:stCondLst>
                                        </p:cTn>
                                        <p:tgtEl>
                                          <p:spTgt spid="3">
                                            <p:txEl>
                                              <p:pRg st="3" end="3"/>
                                            </p:txEl>
                                          </p:spTgt>
                                        </p:tgtEl>
                                      </p:cBhvr>
                                      <p:to x="100000" y="100000"/>
                                    </p:animScale>
                                    <p:animScale>
                                      <p:cBhvr>
                                        <p:cTn id="50" dur="26">
                                          <p:stCondLst>
                                            <p:cond delay="1808"/>
                                          </p:stCondLst>
                                        </p:cTn>
                                        <p:tgtEl>
                                          <p:spTgt spid="3">
                                            <p:txEl>
                                              <p:pRg st="3" end="3"/>
                                            </p:txEl>
                                          </p:spTgt>
                                        </p:tgtEl>
                                      </p:cBhvr>
                                      <p:to x="100000" y="95000"/>
                                    </p:animScale>
                                    <p:animScale>
                                      <p:cBhvr>
                                        <p:cTn id="51" dur="166" decel="50000">
                                          <p:stCondLst>
                                            <p:cond delay="1834"/>
                                          </p:stCondLst>
                                        </p:cTn>
                                        <p:tgtEl>
                                          <p:spTgt spid="3">
                                            <p:txEl>
                                              <p:pRg st="3" end="3"/>
                                            </p:txEl>
                                          </p:spTgt>
                                        </p:tgtEl>
                                      </p:cBhvr>
                                      <p:to x="100000" y="100000"/>
                                    </p:animScale>
                                  </p:childTnLst>
                                </p:cTn>
                              </p:par>
                              <p:par>
                                <p:cTn id="52" presetID="26" presetClass="entr" presetSubtype="0" fill="hold" nodeType="with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wipe(down)">
                                      <p:cBhvr>
                                        <p:cTn id="54" dur="580">
                                          <p:stCondLst>
                                            <p:cond delay="0"/>
                                          </p:stCondLst>
                                        </p:cTn>
                                        <p:tgtEl>
                                          <p:spTgt spid="3">
                                            <p:txEl>
                                              <p:pRg st="4" end="4"/>
                                            </p:txEl>
                                          </p:spTgt>
                                        </p:tgtEl>
                                      </p:cBhvr>
                                    </p:animEffect>
                                    <p:anim calcmode="lin" valueType="num">
                                      <p:cBhvr>
                                        <p:cTn id="55"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0" dur="26">
                                          <p:stCondLst>
                                            <p:cond delay="650"/>
                                          </p:stCondLst>
                                        </p:cTn>
                                        <p:tgtEl>
                                          <p:spTgt spid="3">
                                            <p:txEl>
                                              <p:pRg st="4" end="4"/>
                                            </p:txEl>
                                          </p:spTgt>
                                        </p:tgtEl>
                                      </p:cBhvr>
                                      <p:to x="100000" y="60000"/>
                                    </p:animScale>
                                    <p:animScale>
                                      <p:cBhvr>
                                        <p:cTn id="61" dur="166" decel="50000">
                                          <p:stCondLst>
                                            <p:cond delay="676"/>
                                          </p:stCondLst>
                                        </p:cTn>
                                        <p:tgtEl>
                                          <p:spTgt spid="3">
                                            <p:txEl>
                                              <p:pRg st="4" end="4"/>
                                            </p:txEl>
                                          </p:spTgt>
                                        </p:tgtEl>
                                      </p:cBhvr>
                                      <p:to x="100000" y="100000"/>
                                    </p:animScale>
                                    <p:animScale>
                                      <p:cBhvr>
                                        <p:cTn id="62" dur="26">
                                          <p:stCondLst>
                                            <p:cond delay="1312"/>
                                          </p:stCondLst>
                                        </p:cTn>
                                        <p:tgtEl>
                                          <p:spTgt spid="3">
                                            <p:txEl>
                                              <p:pRg st="4" end="4"/>
                                            </p:txEl>
                                          </p:spTgt>
                                        </p:tgtEl>
                                      </p:cBhvr>
                                      <p:to x="100000" y="80000"/>
                                    </p:animScale>
                                    <p:animScale>
                                      <p:cBhvr>
                                        <p:cTn id="63" dur="166" decel="50000">
                                          <p:stCondLst>
                                            <p:cond delay="1338"/>
                                          </p:stCondLst>
                                        </p:cTn>
                                        <p:tgtEl>
                                          <p:spTgt spid="3">
                                            <p:txEl>
                                              <p:pRg st="4" end="4"/>
                                            </p:txEl>
                                          </p:spTgt>
                                        </p:tgtEl>
                                      </p:cBhvr>
                                      <p:to x="100000" y="100000"/>
                                    </p:animScale>
                                    <p:animScale>
                                      <p:cBhvr>
                                        <p:cTn id="64" dur="26">
                                          <p:stCondLst>
                                            <p:cond delay="1642"/>
                                          </p:stCondLst>
                                        </p:cTn>
                                        <p:tgtEl>
                                          <p:spTgt spid="3">
                                            <p:txEl>
                                              <p:pRg st="4" end="4"/>
                                            </p:txEl>
                                          </p:spTgt>
                                        </p:tgtEl>
                                      </p:cBhvr>
                                      <p:to x="100000" y="90000"/>
                                    </p:animScale>
                                    <p:animScale>
                                      <p:cBhvr>
                                        <p:cTn id="65" dur="166" decel="50000">
                                          <p:stCondLst>
                                            <p:cond delay="1668"/>
                                          </p:stCondLst>
                                        </p:cTn>
                                        <p:tgtEl>
                                          <p:spTgt spid="3">
                                            <p:txEl>
                                              <p:pRg st="4" end="4"/>
                                            </p:txEl>
                                          </p:spTgt>
                                        </p:tgtEl>
                                      </p:cBhvr>
                                      <p:to x="100000" y="100000"/>
                                    </p:animScale>
                                    <p:animScale>
                                      <p:cBhvr>
                                        <p:cTn id="66" dur="26">
                                          <p:stCondLst>
                                            <p:cond delay="1808"/>
                                          </p:stCondLst>
                                        </p:cTn>
                                        <p:tgtEl>
                                          <p:spTgt spid="3">
                                            <p:txEl>
                                              <p:pRg st="4" end="4"/>
                                            </p:txEl>
                                          </p:spTgt>
                                        </p:tgtEl>
                                      </p:cBhvr>
                                      <p:to x="100000" y="95000"/>
                                    </p:animScale>
                                    <p:animScale>
                                      <p:cBhvr>
                                        <p:cTn id="67" dur="166" decel="50000">
                                          <p:stCondLst>
                                            <p:cond delay="1834"/>
                                          </p:stCondLst>
                                        </p:cTn>
                                        <p:tgtEl>
                                          <p:spTgt spid="3">
                                            <p:txEl>
                                              <p:pRg st="4" end="4"/>
                                            </p:txEl>
                                          </p:spTgt>
                                        </p:tgtEl>
                                      </p:cBhvr>
                                      <p:to x="100000" y="100000"/>
                                    </p:animScale>
                                  </p:childTnLst>
                                </p:cTn>
                              </p:par>
                              <p:par>
                                <p:cTn id="68" presetID="26" presetClass="entr" presetSubtype="0" fill="hold" nodeType="withEffect">
                                  <p:stCondLst>
                                    <p:cond delay="0"/>
                                  </p:stCondLst>
                                  <p:childTnLst>
                                    <p:set>
                                      <p:cBhvr>
                                        <p:cTn id="69" dur="1" fill="hold">
                                          <p:stCondLst>
                                            <p:cond delay="0"/>
                                          </p:stCondLst>
                                        </p:cTn>
                                        <p:tgtEl>
                                          <p:spTgt spid="3">
                                            <p:txEl>
                                              <p:pRg st="5" end="5"/>
                                            </p:txEl>
                                          </p:spTgt>
                                        </p:tgtEl>
                                        <p:attrNameLst>
                                          <p:attrName>style.visibility</p:attrName>
                                        </p:attrNameLst>
                                      </p:cBhvr>
                                      <p:to>
                                        <p:strVal val="visible"/>
                                      </p:to>
                                    </p:set>
                                    <p:animEffect transition="in" filter="wipe(down)">
                                      <p:cBhvr>
                                        <p:cTn id="70" dur="580">
                                          <p:stCondLst>
                                            <p:cond delay="0"/>
                                          </p:stCondLst>
                                        </p:cTn>
                                        <p:tgtEl>
                                          <p:spTgt spid="3">
                                            <p:txEl>
                                              <p:pRg st="5" end="5"/>
                                            </p:txEl>
                                          </p:spTgt>
                                        </p:tgtEl>
                                      </p:cBhvr>
                                    </p:animEffect>
                                    <p:anim calcmode="lin" valueType="num">
                                      <p:cBhvr>
                                        <p:cTn id="71"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6" dur="26">
                                          <p:stCondLst>
                                            <p:cond delay="650"/>
                                          </p:stCondLst>
                                        </p:cTn>
                                        <p:tgtEl>
                                          <p:spTgt spid="3">
                                            <p:txEl>
                                              <p:pRg st="5" end="5"/>
                                            </p:txEl>
                                          </p:spTgt>
                                        </p:tgtEl>
                                      </p:cBhvr>
                                      <p:to x="100000" y="60000"/>
                                    </p:animScale>
                                    <p:animScale>
                                      <p:cBhvr>
                                        <p:cTn id="77" dur="166" decel="50000">
                                          <p:stCondLst>
                                            <p:cond delay="676"/>
                                          </p:stCondLst>
                                        </p:cTn>
                                        <p:tgtEl>
                                          <p:spTgt spid="3">
                                            <p:txEl>
                                              <p:pRg st="5" end="5"/>
                                            </p:txEl>
                                          </p:spTgt>
                                        </p:tgtEl>
                                      </p:cBhvr>
                                      <p:to x="100000" y="100000"/>
                                    </p:animScale>
                                    <p:animScale>
                                      <p:cBhvr>
                                        <p:cTn id="78" dur="26">
                                          <p:stCondLst>
                                            <p:cond delay="1312"/>
                                          </p:stCondLst>
                                        </p:cTn>
                                        <p:tgtEl>
                                          <p:spTgt spid="3">
                                            <p:txEl>
                                              <p:pRg st="5" end="5"/>
                                            </p:txEl>
                                          </p:spTgt>
                                        </p:tgtEl>
                                      </p:cBhvr>
                                      <p:to x="100000" y="80000"/>
                                    </p:animScale>
                                    <p:animScale>
                                      <p:cBhvr>
                                        <p:cTn id="79" dur="166" decel="50000">
                                          <p:stCondLst>
                                            <p:cond delay="1338"/>
                                          </p:stCondLst>
                                        </p:cTn>
                                        <p:tgtEl>
                                          <p:spTgt spid="3">
                                            <p:txEl>
                                              <p:pRg st="5" end="5"/>
                                            </p:txEl>
                                          </p:spTgt>
                                        </p:tgtEl>
                                      </p:cBhvr>
                                      <p:to x="100000" y="100000"/>
                                    </p:animScale>
                                    <p:animScale>
                                      <p:cBhvr>
                                        <p:cTn id="80" dur="26">
                                          <p:stCondLst>
                                            <p:cond delay="1642"/>
                                          </p:stCondLst>
                                        </p:cTn>
                                        <p:tgtEl>
                                          <p:spTgt spid="3">
                                            <p:txEl>
                                              <p:pRg st="5" end="5"/>
                                            </p:txEl>
                                          </p:spTgt>
                                        </p:tgtEl>
                                      </p:cBhvr>
                                      <p:to x="100000" y="90000"/>
                                    </p:animScale>
                                    <p:animScale>
                                      <p:cBhvr>
                                        <p:cTn id="81" dur="166" decel="50000">
                                          <p:stCondLst>
                                            <p:cond delay="1668"/>
                                          </p:stCondLst>
                                        </p:cTn>
                                        <p:tgtEl>
                                          <p:spTgt spid="3">
                                            <p:txEl>
                                              <p:pRg st="5" end="5"/>
                                            </p:txEl>
                                          </p:spTgt>
                                        </p:tgtEl>
                                      </p:cBhvr>
                                      <p:to x="100000" y="100000"/>
                                    </p:animScale>
                                    <p:animScale>
                                      <p:cBhvr>
                                        <p:cTn id="82" dur="26">
                                          <p:stCondLst>
                                            <p:cond delay="1808"/>
                                          </p:stCondLst>
                                        </p:cTn>
                                        <p:tgtEl>
                                          <p:spTgt spid="3">
                                            <p:txEl>
                                              <p:pRg st="5" end="5"/>
                                            </p:txEl>
                                          </p:spTgt>
                                        </p:tgtEl>
                                      </p:cBhvr>
                                      <p:to x="100000" y="95000"/>
                                    </p:animScale>
                                    <p:animScale>
                                      <p:cBhvr>
                                        <p:cTn id="83" dur="166" decel="50000">
                                          <p:stCondLst>
                                            <p:cond delay="1834"/>
                                          </p:stCondLst>
                                        </p:cTn>
                                        <p:tgtEl>
                                          <p:spTgt spid="3">
                                            <p:txEl>
                                              <p:pRg st="5" end="5"/>
                                            </p:txEl>
                                          </p:spTgt>
                                        </p:tgtEl>
                                      </p:cBhvr>
                                      <p:to x="100000" y="100000"/>
                                    </p:animScale>
                                  </p:childTnLst>
                                </p:cTn>
                              </p:par>
                              <p:par>
                                <p:cTn id="84" presetID="26" presetClass="entr" presetSubtype="0" fill="hold" nodeType="withEffect">
                                  <p:stCondLst>
                                    <p:cond delay="0"/>
                                  </p:stCondLst>
                                  <p:childTnLst>
                                    <p:set>
                                      <p:cBhvr>
                                        <p:cTn id="85" dur="1" fill="hold">
                                          <p:stCondLst>
                                            <p:cond delay="0"/>
                                          </p:stCondLst>
                                        </p:cTn>
                                        <p:tgtEl>
                                          <p:spTgt spid="3">
                                            <p:txEl>
                                              <p:pRg st="6" end="6"/>
                                            </p:txEl>
                                          </p:spTgt>
                                        </p:tgtEl>
                                        <p:attrNameLst>
                                          <p:attrName>style.visibility</p:attrName>
                                        </p:attrNameLst>
                                      </p:cBhvr>
                                      <p:to>
                                        <p:strVal val="visible"/>
                                      </p:to>
                                    </p:set>
                                    <p:animEffect transition="in" filter="wipe(down)">
                                      <p:cBhvr>
                                        <p:cTn id="86" dur="580">
                                          <p:stCondLst>
                                            <p:cond delay="0"/>
                                          </p:stCondLst>
                                        </p:cTn>
                                        <p:tgtEl>
                                          <p:spTgt spid="3">
                                            <p:txEl>
                                              <p:pRg st="6" end="6"/>
                                            </p:txEl>
                                          </p:spTgt>
                                        </p:tgtEl>
                                      </p:cBhvr>
                                    </p:animEffect>
                                    <p:anim calcmode="lin" valueType="num">
                                      <p:cBhvr>
                                        <p:cTn id="87"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2" dur="26">
                                          <p:stCondLst>
                                            <p:cond delay="650"/>
                                          </p:stCondLst>
                                        </p:cTn>
                                        <p:tgtEl>
                                          <p:spTgt spid="3">
                                            <p:txEl>
                                              <p:pRg st="6" end="6"/>
                                            </p:txEl>
                                          </p:spTgt>
                                        </p:tgtEl>
                                      </p:cBhvr>
                                      <p:to x="100000" y="60000"/>
                                    </p:animScale>
                                    <p:animScale>
                                      <p:cBhvr>
                                        <p:cTn id="93" dur="166" decel="50000">
                                          <p:stCondLst>
                                            <p:cond delay="676"/>
                                          </p:stCondLst>
                                        </p:cTn>
                                        <p:tgtEl>
                                          <p:spTgt spid="3">
                                            <p:txEl>
                                              <p:pRg st="6" end="6"/>
                                            </p:txEl>
                                          </p:spTgt>
                                        </p:tgtEl>
                                      </p:cBhvr>
                                      <p:to x="100000" y="100000"/>
                                    </p:animScale>
                                    <p:animScale>
                                      <p:cBhvr>
                                        <p:cTn id="94" dur="26">
                                          <p:stCondLst>
                                            <p:cond delay="1312"/>
                                          </p:stCondLst>
                                        </p:cTn>
                                        <p:tgtEl>
                                          <p:spTgt spid="3">
                                            <p:txEl>
                                              <p:pRg st="6" end="6"/>
                                            </p:txEl>
                                          </p:spTgt>
                                        </p:tgtEl>
                                      </p:cBhvr>
                                      <p:to x="100000" y="80000"/>
                                    </p:animScale>
                                    <p:animScale>
                                      <p:cBhvr>
                                        <p:cTn id="95" dur="166" decel="50000">
                                          <p:stCondLst>
                                            <p:cond delay="1338"/>
                                          </p:stCondLst>
                                        </p:cTn>
                                        <p:tgtEl>
                                          <p:spTgt spid="3">
                                            <p:txEl>
                                              <p:pRg st="6" end="6"/>
                                            </p:txEl>
                                          </p:spTgt>
                                        </p:tgtEl>
                                      </p:cBhvr>
                                      <p:to x="100000" y="100000"/>
                                    </p:animScale>
                                    <p:animScale>
                                      <p:cBhvr>
                                        <p:cTn id="96" dur="26">
                                          <p:stCondLst>
                                            <p:cond delay="1642"/>
                                          </p:stCondLst>
                                        </p:cTn>
                                        <p:tgtEl>
                                          <p:spTgt spid="3">
                                            <p:txEl>
                                              <p:pRg st="6" end="6"/>
                                            </p:txEl>
                                          </p:spTgt>
                                        </p:tgtEl>
                                      </p:cBhvr>
                                      <p:to x="100000" y="90000"/>
                                    </p:animScale>
                                    <p:animScale>
                                      <p:cBhvr>
                                        <p:cTn id="97" dur="166" decel="50000">
                                          <p:stCondLst>
                                            <p:cond delay="1668"/>
                                          </p:stCondLst>
                                        </p:cTn>
                                        <p:tgtEl>
                                          <p:spTgt spid="3">
                                            <p:txEl>
                                              <p:pRg st="6" end="6"/>
                                            </p:txEl>
                                          </p:spTgt>
                                        </p:tgtEl>
                                      </p:cBhvr>
                                      <p:to x="100000" y="100000"/>
                                    </p:animScale>
                                    <p:animScale>
                                      <p:cBhvr>
                                        <p:cTn id="98" dur="26">
                                          <p:stCondLst>
                                            <p:cond delay="1808"/>
                                          </p:stCondLst>
                                        </p:cTn>
                                        <p:tgtEl>
                                          <p:spTgt spid="3">
                                            <p:txEl>
                                              <p:pRg st="6" end="6"/>
                                            </p:txEl>
                                          </p:spTgt>
                                        </p:tgtEl>
                                      </p:cBhvr>
                                      <p:to x="100000" y="95000"/>
                                    </p:animScale>
                                    <p:animScale>
                                      <p:cBhvr>
                                        <p:cTn id="99" dur="166" decel="50000">
                                          <p:stCondLst>
                                            <p:cond delay="1834"/>
                                          </p:stCondLst>
                                        </p:cTn>
                                        <p:tgtEl>
                                          <p:spTgt spid="3">
                                            <p:txEl>
                                              <p:pRg st="6" end="6"/>
                                            </p:txEl>
                                          </p:spTgt>
                                        </p:tgtEl>
                                      </p:cBhvr>
                                      <p:to x="100000" y="100000"/>
                                    </p:animScale>
                                  </p:childTnLst>
                                </p:cTn>
                              </p:par>
                              <p:par>
                                <p:cTn id="100" presetID="26" presetClass="entr" presetSubtype="0" fill="hold" nodeType="withEffect">
                                  <p:stCondLst>
                                    <p:cond delay="0"/>
                                  </p:stCondLst>
                                  <p:childTnLst>
                                    <p:set>
                                      <p:cBhvr>
                                        <p:cTn id="101" dur="1" fill="hold">
                                          <p:stCondLst>
                                            <p:cond delay="0"/>
                                          </p:stCondLst>
                                        </p:cTn>
                                        <p:tgtEl>
                                          <p:spTgt spid="3">
                                            <p:txEl>
                                              <p:pRg st="7" end="7"/>
                                            </p:txEl>
                                          </p:spTgt>
                                        </p:tgtEl>
                                        <p:attrNameLst>
                                          <p:attrName>style.visibility</p:attrName>
                                        </p:attrNameLst>
                                      </p:cBhvr>
                                      <p:to>
                                        <p:strVal val="visible"/>
                                      </p:to>
                                    </p:set>
                                    <p:animEffect transition="in" filter="wipe(down)">
                                      <p:cBhvr>
                                        <p:cTn id="102" dur="580">
                                          <p:stCondLst>
                                            <p:cond delay="0"/>
                                          </p:stCondLst>
                                        </p:cTn>
                                        <p:tgtEl>
                                          <p:spTgt spid="3">
                                            <p:txEl>
                                              <p:pRg st="7" end="7"/>
                                            </p:txEl>
                                          </p:spTgt>
                                        </p:tgtEl>
                                      </p:cBhvr>
                                    </p:animEffect>
                                    <p:anim calcmode="lin" valueType="num">
                                      <p:cBhvr>
                                        <p:cTn id="103"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08" dur="26">
                                          <p:stCondLst>
                                            <p:cond delay="650"/>
                                          </p:stCondLst>
                                        </p:cTn>
                                        <p:tgtEl>
                                          <p:spTgt spid="3">
                                            <p:txEl>
                                              <p:pRg st="7" end="7"/>
                                            </p:txEl>
                                          </p:spTgt>
                                        </p:tgtEl>
                                      </p:cBhvr>
                                      <p:to x="100000" y="60000"/>
                                    </p:animScale>
                                    <p:animScale>
                                      <p:cBhvr>
                                        <p:cTn id="109" dur="166" decel="50000">
                                          <p:stCondLst>
                                            <p:cond delay="676"/>
                                          </p:stCondLst>
                                        </p:cTn>
                                        <p:tgtEl>
                                          <p:spTgt spid="3">
                                            <p:txEl>
                                              <p:pRg st="7" end="7"/>
                                            </p:txEl>
                                          </p:spTgt>
                                        </p:tgtEl>
                                      </p:cBhvr>
                                      <p:to x="100000" y="100000"/>
                                    </p:animScale>
                                    <p:animScale>
                                      <p:cBhvr>
                                        <p:cTn id="110" dur="26">
                                          <p:stCondLst>
                                            <p:cond delay="1312"/>
                                          </p:stCondLst>
                                        </p:cTn>
                                        <p:tgtEl>
                                          <p:spTgt spid="3">
                                            <p:txEl>
                                              <p:pRg st="7" end="7"/>
                                            </p:txEl>
                                          </p:spTgt>
                                        </p:tgtEl>
                                      </p:cBhvr>
                                      <p:to x="100000" y="80000"/>
                                    </p:animScale>
                                    <p:animScale>
                                      <p:cBhvr>
                                        <p:cTn id="111" dur="166" decel="50000">
                                          <p:stCondLst>
                                            <p:cond delay="1338"/>
                                          </p:stCondLst>
                                        </p:cTn>
                                        <p:tgtEl>
                                          <p:spTgt spid="3">
                                            <p:txEl>
                                              <p:pRg st="7" end="7"/>
                                            </p:txEl>
                                          </p:spTgt>
                                        </p:tgtEl>
                                      </p:cBhvr>
                                      <p:to x="100000" y="100000"/>
                                    </p:animScale>
                                    <p:animScale>
                                      <p:cBhvr>
                                        <p:cTn id="112" dur="26">
                                          <p:stCondLst>
                                            <p:cond delay="1642"/>
                                          </p:stCondLst>
                                        </p:cTn>
                                        <p:tgtEl>
                                          <p:spTgt spid="3">
                                            <p:txEl>
                                              <p:pRg st="7" end="7"/>
                                            </p:txEl>
                                          </p:spTgt>
                                        </p:tgtEl>
                                      </p:cBhvr>
                                      <p:to x="100000" y="90000"/>
                                    </p:animScale>
                                    <p:animScale>
                                      <p:cBhvr>
                                        <p:cTn id="113" dur="166" decel="50000">
                                          <p:stCondLst>
                                            <p:cond delay="1668"/>
                                          </p:stCondLst>
                                        </p:cTn>
                                        <p:tgtEl>
                                          <p:spTgt spid="3">
                                            <p:txEl>
                                              <p:pRg st="7" end="7"/>
                                            </p:txEl>
                                          </p:spTgt>
                                        </p:tgtEl>
                                      </p:cBhvr>
                                      <p:to x="100000" y="100000"/>
                                    </p:animScale>
                                    <p:animScale>
                                      <p:cBhvr>
                                        <p:cTn id="114" dur="26">
                                          <p:stCondLst>
                                            <p:cond delay="1808"/>
                                          </p:stCondLst>
                                        </p:cTn>
                                        <p:tgtEl>
                                          <p:spTgt spid="3">
                                            <p:txEl>
                                              <p:pRg st="7" end="7"/>
                                            </p:txEl>
                                          </p:spTgt>
                                        </p:tgtEl>
                                      </p:cBhvr>
                                      <p:to x="100000" y="95000"/>
                                    </p:animScale>
                                    <p:animScale>
                                      <p:cBhvr>
                                        <p:cTn id="115" dur="166" decel="50000">
                                          <p:stCondLst>
                                            <p:cond delay="1834"/>
                                          </p:stCondLst>
                                        </p:cTn>
                                        <p:tgtEl>
                                          <p:spTgt spid="3">
                                            <p:txEl>
                                              <p:pRg st="7" end="7"/>
                                            </p:txEl>
                                          </p:spTgt>
                                        </p:tgtEl>
                                      </p:cBhvr>
                                      <p:to x="100000" y="100000"/>
                                    </p:animScale>
                                  </p:childTnLst>
                                </p:cTn>
                              </p:par>
                              <p:par>
                                <p:cTn id="116" presetID="26" presetClass="entr" presetSubtype="0" fill="hold" nodeType="withEffect">
                                  <p:stCondLst>
                                    <p:cond delay="0"/>
                                  </p:stCondLst>
                                  <p:childTnLst>
                                    <p:set>
                                      <p:cBhvr>
                                        <p:cTn id="117" dur="1" fill="hold">
                                          <p:stCondLst>
                                            <p:cond delay="0"/>
                                          </p:stCondLst>
                                        </p:cTn>
                                        <p:tgtEl>
                                          <p:spTgt spid="3">
                                            <p:txEl>
                                              <p:pRg st="8" end="8"/>
                                            </p:txEl>
                                          </p:spTgt>
                                        </p:tgtEl>
                                        <p:attrNameLst>
                                          <p:attrName>style.visibility</p:attrName>
                                        </p:attrNameLst>
                                      </p:cBhvr>
                                      <p:to>
                                        <p:strVal val="visible"/>
                                      </p:to>
                                    </p:set>
                                    <p:animEffect transition="in" filter="wipe(down)">
                                      <p:cBhvr>
                                        <p:cTn id="118" dur="580">
                                          <p:stCondLst>
                                            <p:cond delay="0"/>
                                          </p:stCondLst>
                                        </p:cTn>
                                        <p:tgtEl>
                                          <p:spTgt spid="3">
                                            <p:txEl>
                                              <p:pRg st="8" end="8"/>
                                            </p:txEl>
                                          </p:spTgt>
                                        </p:tgtEl>
                                      </p:cBhvr>
                                    </p:animEffect>
                                    <p:anim calcmode="lin" valueType="num">
                                      <p:cBhvr>
                                        <p:cTn id="119"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20"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21"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22"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23"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24" dur="26">
                                          <p:stCondLst>
                                            <p:cond delay="650"/>
                                          </p:stCondLst>
                                        </p:cTn>
                                        <p:tgtEl>
                                          <p:spTgt spid="3">
                                            <p:txEl>
                                              <p:pRg st="8" end="8"/>
                                            </p:txEl>
                                          </p:spTgt>
                                        </p:tgtEl>
                                      </p:cBhvr>
                                      <p:to x="100000" y="60000"/>
                                    </p:animScale>
                                    <p:animScale>
                                      <p:cBhvr>
                                        <p:cTn id="125" dur="166" decel="50000">
                                          <p:stCondLst>
                                            <p:cond delay="676"/>
                                          </p:stCondLst>
                                        </p:cTn>
                                        <p:tgtEl>
                                          <p:spTgt spid="3">
                                            <p:txEl>
                                              <p:pRg st="8" end="8"/>
                                            </p:txEl>
                                          </p:spTgt>
                                        </p:tgtEl>
                                      </p:cBhvr>
                                      <p:to x="100000" y="100000"/>
                                    </p:animScale>
                                    <p:animScale>
                                      <p:cBhvr>
                                        <p:cTn id="126" dur="26">
                                          <p:stCondLst>
                                            <p:cond delay="1312"/>
                                          </p:stCondLst>
                                        </p:cTn>
                                        <p:tgtEl>
                                          <p:spTgt spid="3">
                                            <p:txEl>
                                              <p:pRg st="8" end="8"/>
                                            </p:txEl>
                                          </p:spTgt>
                                        </p:tgtEl>
                                      </p:cBhvr>
                                      <p:to x="100000" y="80000"/>
                                    </p:animScale>
                                    <p:animScale>
                                      <p:cBhvr>
                                        <p:cTn id="127" dur="166" decel="50000">
                                          <p:stCondLst>
                                            <p:cond delay="1338"/>
                                          </p:stCondLst>
                                        </p:cTn>
                                        <p:tgtEl>
                                          <p:spTgt spid="3">
                                            <p:txEl>
                                              <p:pRg st="8" end="8"/>
                                            </p:txEl>
                                          </p:spTgt>
                                        </p:tgtEl>
                                      </p:cBhvr>
                                      <p:to x="100000" y="100000"/>
                                    </p:animScale>
                                    <p:animScale>
                                      <p:cBhvr>
                                        <p:cTn id="128" dur="26">
                                          <p:stCondLst>
                                            <p:cond delay="1642"/>
                                          </p:stCondLst>
                                        </p:cTn>
                                        <p:tgtEl>
                                          <p:spTgt spid="3">
                                            <p:txEl>
                                              <p:pRg st="8" end="8"/>
                                            </p:txEl>
                                          </p:spTgt>
                                        </p:tgtEl>
                                      </p:cBhvr>
                                      <p:to x="100000" y="90000"/>
                                    </p:animScale>
                                    <p:animScale>
                                      <p:cBhvr>
                                        <p:cTn id="129" dur="166" decel="50000">
                                          <p:stCondLst>
                                            <p:cond delay="1668"/>
                                          </p:stCondLst>
                                        </p:cTn>
                                        <p:tgtEl>
                                          <p:spTgt spid="3">
                                            <p:txEl>
                                              <p:pRg st="8" end="8"/>
                                            </p:txEl>
                                          </p:spTgt>
                                        </p:tgtEl>
                                      </p:cBhvr>
                                      <p:to x="100000" y="100000"/>
                                    </p:animScale>
                                    <p:animScale>
                                      <p:cBhvr>
                                        <p:cTn id="130" dur="26">
                                          <p:stCondLst>
                                            <p:cond delay="1808"/>
                                          </p:stCondLst>
                                        </p:cTn>
                                        <p:tgtEl>
                                          <p:spTgt spid="3">
                                            <p:txEl>
                                              <p:pRg st="8" end="8"/>
                                            </p:txEl>
                                          </p:spTgt>
                                        </p:tgtEl>
                                      </p:cBhvr>
                                      <p:to x="100000" y="95000"/>
                                    </p:animScale>
                                    <p:animScale>
                                      <p:cBhvr>
                                        <p:cTn id="131"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encrypted-tbn1.gstatic.com/images?q=tbn:ANd9GcRI9IK-knYKnZQLRUjnRsWoJLxLlgbM8GPhM-uTABXx4WnKlSL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4" y="127000"/>
            <a:ext cx="11946778" cy="616622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defRPr/>
            </a:pPr>
            <a:r>
              <a:rPr lang="es-MX" sz="3600" b="1" dirty="0">
                <a:solidFill>
                  <a:schemeClr val="accent6">
                    <a:lumMod val="60000"/>
                    <a:lumOff val="40000"/>
                  </a:schemeClr>
                </a:solidFill>
                <a:effectLst>
                  <a:outerShdw blurRad="38100" dist="38100" dir="2700000" algn="tl">
                    <a:srgbClr val="000000"/>
                  </a:outerShdw>
                </a:effectLst>
                <a:latin typeface="Arial" charset="0"/>
              </a:rPr>
              <a:t>HTTP://WWW.GOOGLE.COM</a:t>
            </a:r>
            <a:endParaRPr lang="en-US" sz="3600" b="1" dirty="0">
              <a:solidFill>
                <a:schemeClr val="accent6">
                  <a:lumMod val="60000"/>
                  <a:lumOff val="40000"/>
                </a:schemeClr>
              </a:solidFill>
              <a:effectLst>
                <a:outerShdw blurRad="38100" dist="38100" dir="2700000" algn="tl">
                  <a:srgbClr val="000000"/>
                </a:outerShdw>
              </a:effectLst>
              <a:latin typeface="Arial" charset="0"/>
            </a:endParaRPr>
          </a:p>
        </p:txBody>
      </p:sp>
      <p:pic>
        <p:nvPicPr>
          <p:cNvPr id="4" name="Picture 6" descr="http://www.aulaclic.es/internet/graficos/inicial_google.gif"/>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1784983" y="1324834"/>
            <a:ext cx="8218622"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p:cNvSpPr/>
          <p:nvPr/>
        </p:nvSpPr>
        <p:spPr>
          <a:xfrm>
            <a:off x="0" y="1224280"/>
            <a:ext cx="12192000" cy="2011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87353"/>
            <a:ext cx="12192000" cy="80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68035"/>
            <a:ext cx="12192000" cy="3899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137641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encrypted-tbn0.gstatic.com/images?q=tbn:ANd9GcSN0QQwxbu5zvi3k2ai2vLUS0_fgZabm2iTKgeCMd3C3pMX7wnN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68" y="127000"/>
            <a:ext cx="12069331" cy="623356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sz="3600" b="1" dirty="0">
                <a:solidFill>
                  <a:schemeClr val="tx2"/>
                </a:solidFill>
                <a:effectLst>
                  <a:outerShdw blurRad="38100" dist="38100" dir="2700000" algn="tl">
                    <a:srgbClr val="000000"/>
                  </a:outerShdw>
                </a:effectLst>
                <a:latin typeface="Arial" charset="0"/>
              </a:rPr>
              <a:t>HTTP://WWW.YAHOO.COM</a:t>
            </a:r>
            <a:r>
              <a:rPr lang="en-US" sz="3600" b="1" dirty="0">
                <a:solidFill>
                  <a:schemeClr val="tx2"/>
                </a:solidFill>
                <a:effectLst>
                  <a:outerShdw blurRad="38100" dist="38100" dir="2700000" algn="tl">
                    <a:srgbClr val="000000"/>
                  </a:outerShdw>
                </a:effectLst>
                <a:latin typeface="Arial" charset="0"/>
              </a:rPr>
              <a:t/>
            </a:r>
            <a:br>
              <a:rPr lang="en-US" sz="3600" b="1" dirty="0">
                <a:solidFill>
                  <a:schemeClr val="tx2"/>
                </a:solidFill>
                <a:effectLst>
                  <a:outerShdw blurRad="38100" dist="38100" dir="2700000" algn="tl">
                    <a:srgbClr val="000000"/>
                  </a:outerShdw>
                </a:effectLst>
                <a:latin typeface="Arial" charset="0"/>
              </a:rPr>
            </a:br>
            <a:endParaRPr lang="es-PE" dirty="0"/>
          </a:p>
        </p:txBody>
      </p:sp>
      <p:pic>
        <p:nvPicPr>
          <p:cNvPr id="4" name="Picture 6" descr="http://www.aulaclic.es/internet/graficos/yahoo1.gif"/>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2384857" y="1714500"/>
            <a:ext cx="7422286"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p:cNvSpPr/>
          <p:nvPr/>
        </p:nvSpPr>
        <p:spPr>
          <a:xfrm>
            <a:off x="0" y="1224280"/>
            <a:ext cx="12192000" cy="1742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481482"/>
            <a:ext cx="12192000" cy="67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548718"/>
            <a:ext cx="12192000" cy="3092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304710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000"/>
                                        <p:tgtEl>
                                          <p:spTgt spid="4"/>
                                        </p:tgtEl>
                                      </p:cBhvr>
                                    </p:animEffect>
                                    <p:anim calcmode="lin" valueType="num">
                                      <p:cBhvr>
                                        <p:cTn id="26" dur="2000" fill="hold"/>
                                        <p:tgtEl>
                                          <p:spTgt spid="4"/>
                                        </p:tgtEl>
                                        <p:attrNameLst>
                                          <p:attrName>ppt_w</p:attrName>
                                        </p:attrNameLst>
                                      </p:cBhvr>
                                      <p:tavLst>
                                        <p:tav tm="0" fmla="#ppt_w*sin(2.5*pi*$)">
                                          <p:val>
                                            <p:fltVal val="0"/>
                                          </p:val>
                                        </p:tav>
                                        <p:tav tm="100000">
                                          <p:val>
                                            <p:fltVal val="1"/>
                                          </p:val>
                                        </p:tav>
                                      </p:tavLst>
                                    </p:anim>
                                    <p:anim calcmode="lin" valueType="num">
                                      <p:cBhvr>
                                        <p:cTn id="27"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encrypted-tbn0.gstatic.com/images?q=tbn:ANd9GcShLHR0WeGYwQIB7I40WFe3sme23bf-xIWb1RaDRDDrOMLNjS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2" y="100851"/>
            <a:ext cx="11946779" cy="620581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sz="3600" b="1" dirty="0">
                <a:solidFill>
                  <a:schemeClr val="accent6">
                    <a:lumMod val="60000"/>
                    <a:lumOff val="40000"/>
                  </a:schemeClr>
                </a:solidFill>
                <a:effectLst>
                  <a:outerShdw blurRad="38100" dist="38100" dir="2700000" algn="tl">
                    <a:srgbClr val="000000"/>
                  </a:outerShdw>
                </a:effectLst>
                <a:latin typeface="Arial" charset="0"/>
              </a:rPr>
              <a:t>HTTP://WWW.MSN.COM</a:t>
            </a:r>
            <a:r>
              <a:rPr lang="en-US" sz="3600" b="1" dirty="0">
                <a:solidFill>
                  <a:schemeClr val="tx2"/>
                </a:solidFill>
                <a:effectLst>
                  <a:outerShdw blurRad="38100" dist="38100" dir="2700000" algn="tl">
                    <a:srgbClr val="000000"/>
                  </a:outerShdw>
                </a:effectLst>
                <a:latin typeface="Arial" charset="0"/>
              </a:rPr>
              <a:t/>
            </a:r>
            <a:br>
              <a:rPr lang="en-US" sz="3600" b="1" dirty="0">
                <a:solidFill>
                  <a:schemeClr val="tx2"/>
                </a:solidFill>
                <a:effectLst>
                  <a:outerShdw blurRad="38100" dist="38100" dir="2700000" algn="tl">
                    <a:srgbClr val="000000"/>
                  </a:outerShdw>
                </a:effectLst>
                <a:latin typeface="Arial" charset="0"/>
              </a:rPr>
            </a:br>
            <a:endParaRPr lang="es-PE" dirty="0"/>
          </a:p>
        </p:txBody>
      </p:sp>
      <p:pic>
        <p:nvPicPr>
          <p:cNvPr id="4" name="Picture 8" descr="http://www.aulaclic.es/internet/graficos/msn_nuevo.gif"/>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2578596" y="1532965"/>
            <a:ext cx="703480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7" name="Rectángulo 6"/>
          <p:cNvSpPr/>
          <p:nvPr/>
        </p:nvSpPr>
        <p:spPr>
          <a:xfrm>
            <a:off x="0" y="6427694"/>
            <a:ext cx="12192000" cy="80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p:cNvSpPr/>
          <p:nvPr/>
        </p:nvSpPr>
        <p:spPr>
          <a:xfrm>
            <a:off x="0" y="6508376"/>
            <a:ext cx="12192000" cy="3496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a:solidFill>
                  <a:schemeClr val="accent2">
                    <a:lumMod val="60000"/>
                    <a:lumOff val="40000"/>
                  </a:schemeClr>
                </a:solidFill>
                <a:latin typeface="Arial Black" panose="020B0A04020102020204" pitchFamily="34" charset="0"/>
              </a:rPr>
              <a:t>Escuela Profesional: Ingeniería en Telecomunicaciones</a:t>
            </a:r>
            <a:endParaRPr lang="es-PE" dirty="0">
              <a:solidFill>
                <a:schemeClr val="accent2">
                  <a:lumMod val="60000"/>
                  <a:lumOff val="40000"/>
                </a:schemeClr>
              </a:solidFill>
              <a:latin typeface="Arial Black" panose="020B0A04020102020204" pitchFamily="34" charset="0"/>
            </a:endParaRPr>
          </a:p>
        </p:txBody>
      </p:sp>
    </p:spTree>
    <p:extLst>
      <p:ext uri="{BB962C8B-B14F-4D97-AF65-F5344CB8AC3E}">
        <p14:creationId xmlns:p14="http://schemas.microsoft.com/office/powerpoint/2010/main" val="336874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ncrypted-tbn0.gstatic.com/images?q=tbn:ANd9GcQejLu383XHavKz4vutoz3t3ck8IbDsQ78wVvUNarxsXNtfVZM-0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76" y="127000"/>
            <a:ext cx="11954436" cy="61258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fontScale="90000"/>
          </a:bodyPr>
          <a:lstStyle/>
          <a:p>
            <a:r>
              <a:rPr lang="es-MX" sz="3600" b="1" dirty="0" smtClean="0">
                <a:solidFill>
                  <a:schemeClr val="tx2"/>
                </a:solidFill>
                <a:effectLst>
                  <a:outerShdw blurRad="38100" dist="38100" dir="2700000" algn="tl">
                    <a:srgbClr val="000000"/>
                  </a:outerShdw>
                </a:effectLst>
                <a:latin typeface="Arial" charset="0"/>
              </a:rPr>
              <a:t/>
            </a:r>
            <a:br>
              <a:rPr lang="es-MX" sz="3600" b="1" dirty="0" smtClean="0">
                <a:solidFill>
                  <a:schemeClr val="tx2"/>
                </a:solidFill>
                <a:effectLst>
                  <a:outerShdw blurRad="38100" dist="38100" dir="2700000" algn="tl">
                    <a:srgbClr val="000000"/>
                  </a:outerShdw>
                </a:effectLst>
                <a:latin typeface="Arial" charset="0"/>
              </a:rPr>
            </a:br>
            <a:r>
              <a:rPr lang="es-MX" sz="3600" b="1" dirty="0" smtClean="0">
                <a:solidFill>
                  <a:schemeClr val="accent6">
                    <a:lumMod val="60000"/>
                    <a:lumOff val="40000"/>
                  </a:schemeClr>
                </a:solidFill>
                <a:effectLst>
                  <a:outerShdw blurRad="38100" dist="38100" dir="2700000" algn="tl">
                    <a:srgbClr val="000000"/>
                  </a:outerShdw>
                </a:effectLst>
                <a:latin typeface="Arial" charset="0"/>
              </a:rPr>
              <a:t>HTTP</a:t>
            </a:r>
            <a:r>
              <a:rPr lang="es-MX" sz="3600" b="1" dirty="0">
                <a:solidFill>
                  <a:schemeClr val="accent6">
                    <a:lumMod val="60000"/>
                    <a:lumOff val="40000"/>
                  </a:schemeClr>
                </a:solidFill>
                <a:effectLst>
                  <a:outerShdw blurRad="38100" dist="38100" dir="2700000" algn="tl">
                    <a:srgbClr val="000000"/>
                  </a:outerShdw>
                </a:effectLst>
                <a:latin typeface="Arial" charset="0"/>
              </a:rPr>
              <a:t>://WWW.ALTAVISTA.COM</a:t>
            </a:r>
            <a:r>
              <a:rPr lang="en-US" sz="3600" b="1" dirty="0">
                <a:solidFill>
                  <a:schemeClr val="tx2"/>
                </a:solidFill>
                <a:effectLst>
                  <a:outerShdw blurRad="38100" dist="38100" dir="2700000" algn="tl">
                    <a:srgbClr val="000000"/>
                  </a:outerShdw>
                </a:effectLst>
                <a:latin typeface="Arial" charset="0"/>
              </a:rPr>
              <a:t/>
            </a:r>
            <a:br>
              <a:rPr lang="en-US" sz="3600" b="1" dirty="0">
                <a:solidFill>
                  <a:schemeClr val="tx2"/>
                </a:solidFill>
                <a:effectLst>
                  <a:outerShdw blurRad="38100" dist="38100" dir="2700000" algn="tl">
                    <a:srgbClr val="000000"/>
                  </a:outerShdw>
                </a:effectLst>
                <a:latin typeface="Arial" charset="0"/>
              </a:rPr>
            </a:br>
            <a:endParaRPr lang="es-PE" dirty="0"/>
          </a:p>
        </p:txBody>
      </p:sp>
      <p:pic>
        <p:nvPicPr>
          <p:cNvPr id="5" name="Picture 10" descr="http://www.aulaclic.es/internet/graficos/altavista1.gif"/>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1813111" y="1605597"/>
            <a:ext cx="8565777" cy="4453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4" name="Rectángulo 3"/>
          <p:cNvSpPr/>
          <p:nvPr/>
        </p:nvSpPr>
        <p:spPr>
          <a:xfrm>
            <a:off x="0" y="6360459"/>
            <a:ext cx="12192000" cy="9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54588"/>
            <a:ext cx="12192000" cy="4034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22247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ncrypted-tbn1.gstatic.com/images?q=tbn:ANd9GcQy09onZRLGYnlzqNrIoNDjpvmi9s1EA63d7VQsUEowrP9ctcg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42" y="127000"/>
            <a:ext cx="11956863" cy="611243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sz="3600" b="1" dirty="0">
                <a:solidFill>
                  <a:schemeClr val="accent6">
                    <a:lumMod val="60000"/>
                    <a:lumOff val="40000"/>
                  </a:schemeClr>
                </a:solidFill>
                <a:effectLst>
                  <a:outerShdw blurRad="38100" dist="38100" dir="2700000" algn="tl">
                    <a:srgbClr val="000000"/>
                  </a:outerShdw>
                </a:effectLst>
                <a:latin typeface="Arial" charset="0"/>
              </a:rPr>
              <a:t>HTTP://WWW.A9.COM</a:t>
            </a:r>
            <a:r>
              <a:rPr lang="en-US" sz="3600" b="1" dirty="0">
                <a:solidFill>
                  <a:schemeClr val="tx2"/>
                </a:solidFill>
                <a:effectLst>
                  <a:outerShdw blurRad="38100" dist="38100" dir="2700000" algn="tl">
                    <a:srgbClr val="000000"/>
                  </a:outerShdw>
                </a:effectLst>
                <a:latin typeface="Arial" charset="0"/>
              </a:rPr>
              <a:t/>
            </a:r>
            <a:br>
              <a:rPr lang="en-US" sz="3600" b="1" dirty="0">
                <a:solidFill>
                  <a:schemeClr val="tx2"/>
                </a:solidFill>
                <a:effectLst>
                  <a:outerShdw blurRad="38100" dist="38100" dir="2700000" algn="tl">
                    <a:srgbClr val="000000"/>
                  </a:outerShdw>
                </a:effectLst>
                <a:latin typeface="Arial" charset="0"/>
              </a:rPr>
            </a:br>
            <a:endParaRPr lang="es-PE" dirty="0"/>
          </a:p>
        </p:txBody>
      </p:sp>
      <p:pic>
        <p:nvPicPr>
          <p:cNvPr id="4" name="Picture 4" descr="http://www.aulaclic.es/internet/graficos/a9.gif"/>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1464934" y="1666836"/>
            <a:ext cx="9566137" cy="429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47012"/>
            <a:ext cx="12192000" cy="121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p:cNvSpPr/>
          <p:nvPr/>
        </p:nvSpPr>
        <p:spPr>
          <a:xfrm>
            <a:off x="0" y="6468035"/>
            <a:ext cx="12192000" cy="3899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185271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cdn.plantillas-powerpoint.com/wp-content/uploads/2009/07/296_exam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55" y="127000"/>
            <a:ext cx="11863009" cy="60452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fontScale="90000"/>
          </a:bodyPr>
          <a:lstStyle/>
          <a:p>
            <a:r>
              <a:rPr lang="es-ES" altLang="es-PE" sz="3600" b="1" dirty="0" smtClean="0">
                <a:latin typeface="Verdana" panose="020B0604030504040204" pitchFamily="34" charset="0"/>
              </a:rPr>
              <a:t/>
            </a:r>
            <a:br>
              <a:rPr lang="es-ES" altLang="es-PE" sz="3600" b="1" dirty="0" smtClean="0">
                <a:latin typeface="Verdana" panose="020B0604030504040204" pitchFamily="34" charset="0"/>
              </a:rPr>
            </a:br>
            <a:r>
              <a:rPr lang="es-ES" altLang="es-PE" sz="3600" b="1" dirty="0" smtClean="0">
                <a:solidFill>
                  <a:schemeClr val="accent6">
                    <a:lumMod val="60000"/>
                    <a:lumOff val="40000"/>
                  </a:schemeClr>
                </a:solidFill>
                <a:latin typeface="Verdana" panose="020B0604030504040204" pitchFamily="34" charset="0"/>
              </a:rPr>
              <a:t>BUSCADORES </a:t>
            </a:r>
            <a:r>
              <a:rPr lang="es-ES" altLang="es-PE" sz="3600" b="1" dirty="0">
                <a:solidFill>
                  <a:schemeClr val="accent6">
                    <a:lumMod val="60000"/>
                    <a:lumOff val="40000"/>
                  </a:schemeClr>
                </a:solidFill>
                <a:latin typeface="Verdana" panose="020B0604030504040204" pitchFamily="34" charset="0"/>
              </a:rPr>
              <a:t>…</a:t>
            </a:r>
            <a:r>
              <a:rPr lang="es-PE" altLang="es-PE" sz="3600" b="1" dirty="0"/>
              <a:t/>
            </a:r>
            <a:br>
              <a:rPr lang="es-PE" altLang="es-PE" sz="3600" b="1" dirty="0"/>
            </a:br>
            <a:endParaRPr lang="es-PE" dirty="0"/>
          </a:p>
        </p:txBody>
      </p:sp>
      <p:sp>
        <p:nvSpPr>
          <p:cNvPr id="5" name="Marcador de contenido 4"/>
          <p:cNvSpPr>
            <a:spLocks noGrp="1"/>
          </p:cNvSpPr>
          <p:nvPr>
            <p:ph idx="1"/>
          </p:nvPr>
        </p:nvSpPr>
        <p:spPr/>
        <p:txBody>
          <a:bodyPr/>
          <a:lstStyle/>
          <a:p>
            <a:endParaRPr lang="es-PE" dirty="0"/>
          </a:p>
        </p:txBody>
      </p:sp>
      <p:grpSp>
        <p:nvGrpSpPr>
          <p:cNvPr id="6" name="Group 13"/>
          <p:cNvGrpSpPr>
            <a:grpSpLocks/>
          </p:cNvGrpSpPr>
          <p:nvPr/>
        </p:nvGrpSpPr>
        <p:grpSpPr bwMode="auto">
          <a:xfrm>
            <a:off x="1362635" y="1875865"/>
            <a:ext cx="9466730" cy="5775512"/>
            <a:chOff x="496" y="1576"/>
            <a:chExt cx="4896" cy="5028"/>
          </a:xfrm>
        </p:grpSpPr>
        <p:sp>
          <p:nvSpPr>
            <p:cNvPr id="7" name="Text Box 3"/>
            <p:cNvSpPr txBox="1">
              <a:spLocks noChangeArrowheads="1"/>
            </p:cNvSpPr>
            <p:nvPr/>
          </p:nvSpPr>
          <p:spPr bwMode="auto">
            <a:xfrm>
              <a:off x="512" y="1608"/>
              <a:ext cx="1344" cy="4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9pPr>
            </a:lstStyle>
            <a:p>
              <a:pPr eaLnBrk="1" hangingPunct="1">
                <a:spcBef>
                  <a:spcPct val="0"/>
                </a:spcBef>
                <a:buClrTx/>
                <a:buSzTx/>
                <a:buFontTx/>
                <a:buNone/>
              </a:pPr>
              <a:endParaRPr lang="es-ES_tradnl" altLang="es-PE" sz="1800" dirty="0"/>
            </a:p>
            <a:p>
              <a:pPr eaLnBrk="1" hangingPunct="1">
                <a:spcBef>
                  <a:spcPct val="0"/>
                </a:spcBef>
                <a:buClrTx/>
                <a:buSzTx/>
                <a:buFontTx/>
                <a:buNone/>
              </a:pPr>
              <a:endParaRPr lang="es-ES_tradnl" altLang="es-PE" sz="1800" dirty="0"/>
            </a:p>
            <a:p>
              <a:pPr eaLnBrk="1" hangingPunct="1">
                <a:spcBef>
                  <a:spcPct val="0"/>
                </a:spcBef>
                <a:buClrTx/>
                <a:buSzTx/>
                <a:buFontTx/>
                <a:buNone/>
              </a:pPr>
              <a:r>
                <a:rPr lang="es-ES_tradnl" altLang="es-PE" sz="1800" i="1" dirty="0"/>
                <a:t>	</a:t>
              </a:r>
              <a:r>
                <a:rPr lang="es-ES_tradnl" altLang="es-PE" sz="1800" i="1" dirty="0">
                  <a:hlinkClick r:id="rId3"/>
                </a:rPr>
                <a:t>Google</a:t>
              </a:r>
              <a:r>
                <a:rPr lang="es-ES_tradnl" altLang="es-PE" sz="1800" i="1" dirty="0"/>
                <a:t>		      </a:t>
              </a:r>
              <a:r>
                <a:rPr lang="es-ES_tradnl" altLang="es-PE" sz="1800" i="1" dirty="0">
                  <a:hlinkClick r:id="rId4"/>
                </a:rPr>
                <a:t>Direct Hit</a:t>
              </a:r>
              <a:r>
                <a:rPr lang="es-ES_tradnl" altLang="es-PE" sz="1800" i="1" dirty="0"/>
                <a:t>	               </a:t>
              </a:r>
              <a:r>
                <a:rPr lang="es-ES_tradnl" altLang="es-PE" sz="1800" i="1" dirty="0" err="1">
                  <a:hlinkClick r:id="rId5"/>
                </a:rPr>
                <a:t>Northern</a:t>
              </a:r>
              <a:r>
                <a:rPr lang="es-ES_tradnl" altLang="es-PE" sz="1800" i="1" dirty="0">
                  <a:hlinkClick r:id="rId5"/>
                </a:rPr>
                <a:t> Light</a:t>
              </a:r>
              <a:endParaRPr lang="es-ES_tradnl" altLang="es-PE" sz="1800" i="1" dirty="0"/>
            </a:p>
            <a:p>
              <a:pPr eaLnBrk="1" hangingPunct="1">
                <a:spcBef>
                  <a:spcPct val="0"/>
                </a:spcBef>
                <a:buClrTx/>
                <a:buSzTx/>
                <a:buFontTx/>
                <a:buNone/>
              </a:pPr>
              <a:endParaRPr lang="es-ES_tradnl" altLang="es-PE" sz="1800" i="1" dirty="0"/>
            </a:p>
            <a:p>
              <a:pPr eaLnBrk="1" hangingPunct="1">
                <a:spcBef>
                  <a:spcPct val="0"/>
                </a:spcBef>
                <a:buClrTx/>
                <a:buSzTx/>
                <a:buFontTx/>
                <a:buNone/>
              </a:pPr>
              <a:endParaRPr lang="es-ES_tradnl" altLang="es-PE" sz="1800" i="1" dirty="0"/>
            </a:p>
            <a:p>
              <a:pPr eaLnBrk="1" hangingPunct="1">
                <a:spcBef>
                  <a:spcPct val="0"/>
                </a:spcBef>
                <a:buClrTx/>
                <a:buSzTx/>
                <a:buFontTx/>
                <a:buNone/>
              </a:pPr>
              <a:endParaRPr lang="es-ES_tradnl" altLang="es-PE" sz="1800" i="1" dirty="0"/>
            </a:p>
            <a:p>
              <a:pPr eaLnBrk="1" hangingPunct="1">
                <a:spcBef>
                  <a:spcPct val="0"/>
                </a:spcBef>
                <a:buClrTx/>
                <a:buSzTx/>
                <a:buFontTx/>
                <a:buNone/>
              </a:pPr>
              <a:endParaRPr lang="es-ES_tradnl" altLang="es-PE" sz="1800" i="1" dirty="0"/>
            </a:p>
            <a:p>
              <a:pPr eaLnBrk="1" hangingPunct="1">
                <a:spcBef>
                  <a:spcPct val="0"/>
                </a:spcBef>
                <a:buClrTx/>
                <a:buSzTx/>
                <a:buFontTx/>
                <a:buNone/>
              </a:pPr>
              <a:endParaRPr lang="es-ES_tradnl" altLang="es-PE" sz="1800" i="1" dirty="0"/>
            </a:p>
            <a:p>
              <a:pPr eaLnBrk="1" hangingPunct="1">
                <a:spcBef>
                  <a:spcPct val="0"/>
                </a:spcBef>
                <a:buClrTx/>
                <a:buSzTx/>
                <a:buFontTx/>
                <a:buNone/>
              </a:pPr>
              <a:endParaRPr lang="es-ES_tradnl" altLang="es-PE" sz="1800" i="1" dirty="0"/>
            </a:p>
            <a:p>
              <a:pPr eaLnBrk="1" hangingPunct="1">
                <a:spcBef>
                  <a:spcPct val="0"/>
                </a:spcBef>
                <a:buClrTx/>
                <a:buSzTx/>
                <a:buFontTx/>
                <a:buNone/>
              </a:pPr>
              <a:endParaRPr lang="es-ES_tradnl" altLang="es-PE" sz="1800" i="1" dirty="0"/>
            </a:p>
            <a:p>
              <a:pPr eaLnBrk="1" hangingPunct="1">
                <a:spcBef>
                  <a:spcPct val="0"/>
                </a:spcBef>
                <a:buClrTx/>
                <a:buSzTx/>
                <a:buFontTx/>
                <a:buNone/>
              </a:pPr>
              <a:r>
                <a:rPr lang="es-ES_tradnl" altLang="es-PE" sz="1800" i="1" dirty="0"/>
                <a:t>      	</a:t>
              </a:r>
              <a:r>
                <a:rPr lang="es-ES_tradnl" altLang="es-PE" sz="1800" i="1" dirty="0" err="1">
                  <a:hlinkClick r:id="rId6"/>
                </a:rPr>
                <a:t>Oingo</a:t>
              </a:r>
              <a:r>
                <a:rPr lang="es-ES_tradnl" altLang="es-PE" sz="1800" i="1" dirty="0"/>
                <a:t>		      </a:t>
              </a:r>
              <a:r>
                <a:rPr lang="es-ES_tradnl" altLang="es-PE" sz="1800" i="1" dirty="0" err="1">
                  <a:hlinkClick r:id="rId7"/>
                </a:rPr>
                <a:t>SurfWax</a:t>
              </a:r>
              <a:r>
                <a:rPr lang="es-ES_tradnl" altLang="es-PE" sz="1800" i="1" dirty="0"/>
                <a:t>		       </a:t>
              </a:r>
              <a:r>
                <a:rPr lang="es-ES_tradnl" altLang="es-PE" sz="1800" i="1" dirty="0" err="1">
                  <a:hlinkClick r:id="rId8"/>
                </a:rPr>
                <a:t>Vivisimo</a:t>
              </a:r>
              <a:endParaRPr lang="es-ES_tradnl" altLang="es-PE" sz="1800" i="1" dirty="0"/>
            </a:p>
            <a:p>
              <a:pPr eaLnBrk="1" hangingPunct="1">
                <a:spcBef>
                  <a:spcPct val="0"/>
                </a:spcBef>
                <a:buClrTx/>
                <a:buSzTx/>
                <a:buFontTx/>
                <a:buNone/>
              </a:pPr>
              <a:endParaRPr lang="es-ES_tradnl" altLang="es-PE" sz="1800" i="1" dirty="0"/>
            </a:p>
            <a:p>
              <a:pPr eaLnBrk="1" hangingPunct="1">
                <a:spcBef>
                  <a:spcPct val="0"/>
                </a:spcBef>
                <a:buClrTx/>
                <a:buSzTx/>
                <a:buFontTx/>
                <a:buNone/>
              </a:pPr>
              <a:endParaRPr lang="es-ES_tradnl" altLang="es-PE" sz="1800" i="1" dirty="0"/>
            </a:p>
            <a:p>
              <a:pPr eaLnBrk="1" hangingPunct="1">
                <a:spcBef>
                  <a:spcPct val="0"/>
                </a:spcBef>
                <a:buClrTx/>
                <a:buSzTx/>
                <a:buFontTx/>
                <a:buNone/>
              </a:pPr>
              <a:endParaRPr lang="es-ES" altLang="es-PE" sz="1800" i="1" dirty="0"/>
            </a:p>
          </p:txBody>
        </p:sp>
        <p:grpSp>
          <p:nvGrpSpPr>
            <p:cNvPr id="8" name="Group 11"/>
            <p:cNvGrpSpPr>
              <a:grpSpLocks/>
            </p:cNvGrpSpPr>
            <p:nvPr/>
          </p:nvGrpSpPr>
          <p:grpSpPr bwMode="auto">
            <a:xfrm>
              <a:off x="496" y="1576"/>
              <a:ext cx="4896" cy="1059"/>
              <a:chOff x="528" y="1488"/>
              <a:chExt cx="4896" cy="1059"/>
            </a:xfrm>
          </p:grpSpPr>
          <p:pic>
            <p:nvPicPr>
              <p:cNvPr id="13"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l="11000" t="20667" r="11000" b="8667"/>
              <a:stretch>
                <a:fillRect/>
              </a:stretch>
            </p:blipFill>
            <p:spPr bwMode="auto">
              <a:xfrm>
                <a:off x="528" y="1488"/>
                <a:ext cx="1536" cy="1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l="999" t="19333" r="3999" b="8667"/>
              <a:stretch>
                <a:fillRect/>
              </a:stretch>
            </p:blipFill>
            <p:spPr bwMode="auto">
              <a:xfrm>
                <a:off x="2208" y="1488"/>
                <a:ext cx="1536"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11" cstate="print">
                <a:extLst>
                  <a:ext uri="{28A0092B-C50C-407E-A947-70E740481C1C}">
                    <a14:useLocalDpi xmlns:a14="http://schemas.microsoft.com/office/drawing/2010/main" val="0"/>
                  </a:ext>
                </a:extLst>
              </a:blip>
              <a:srcRect l="999" t="19333" r="9000" b="8667"/>
              <a:stretch>
                <a:fillRect/>
              </a:stretch>
            </p:blipFill>
            <p:spPr bwMode="auto">
              <a:xfrm>
                <a:off x="3888" y="1520"/>
                <a:ext cx="1536" cy="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12"/>
            <p:cNvGrpSpPr>
              <a:grpSpLocks/>
            </p:cNvGrpSpPr>
            <p:nvPr/>
          </p:nvGrpSpPr>
          <p:grpSpPr bwMode="auto">
            <a:xfrm>
              <a:off x="496" y="2944"/>
              <a:ext cx="4880" cy="1104"/>
              <a:chOff x="496" y="2880"/>
              <a:chExt cx="4880" cy="1104"/>
            </a:xfrm>
          </p:grpSpPr>
          <p:pic>
            <p:nvPicPr>
              <p:cNvPr id="10"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l="7001" t="22000" r="9000" b="10001"/>
              <a:stretch>
                <a:fillRect/>
              </a:stretch>
            </p:blipFill>
            <p:spPr bwMode="auto">
              <a:xfrm>
                <a:off x="496" y="2880"/>
                <a:ext cx="1536" cy="1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13" cstate="print">
                <a:extLst>
                  <a:ext uri="{28A0092B-C50C-407E-A947-70E740481C1C}">
                    <a14:useLocalDpi xmlns:a14="http://schemas.microsoft.com/office/drawing/2010/main" val="0"/>
                  </a:ext>
                </a:extLst>
              </a:blip>
              <a:srcRect l="13000" t="19333" r="12000" b="8667"/>
              <a:stretch>
                <a:fillRect/>
              </a:stretch>
            </p:blipFill>
            <p:spPr bwMode="auto">
              <a:xfrm>
                <a:off x="2480" y="2928"/>
                <a:ext cx="1536"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9"/>
              <p:cNvPicPr>
                <a:picLocks noChangeAspect="1" noChangeArrowheads="1"/>
              </p:cNvPicPr>
              <p:nvPr/>
            </p:nvPicPr>
            <p:blipFill>
              <a:blip r:embed="rId14" cstate="print">
                <a:extLst>
                  <a:ext uri="{28A0092B-C50C-407E-A947-70E740481C1C}">
                    <a14:useLocalDpi xmlns:a14="http://schemas.microsoft.com/office/drawing/2010/main" val="0"/>
                  </a:ext>
                </a:extLst>
              </a:blip>
              <a:srcRect l="8000" t="19333" r="10001" b="12666"/>
              <a:stretch>
                <a:fillRect/>
              </a:stretch>
            </p:blipFill>
            <p:spPr bwMode="auto">
              <a:xfrm>
                <a:off x="3840" y="2880"/>
                <a:ext cx="1536"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3" name="Rectángulo 2"/>
          <p:cNvSpPr/>
          <p:nvPr/>
        </p:nvSpPr>
        <p:spPr>
          <a:xfrm>
            <a:off x="0" y="1223943"/>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17" name="Rectángulo 16"/>
          <p:cNvSpPr/>
          <p:nvPr/>
        </p:nvSpPr>
        <p:spPr>
          <a:xfrm>
            <a:off x="0" y="6347012"/>
            <a:ext cx="12192000" cy="107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p:cNvSpPr/>
          <p:nvPr/>
        </p:nvSpPr>
        <p:spPr>
          <a:xfrm>
            <a:off x="0" y="6454588"/>
            <a:ext cx="12192000" cy="4034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315908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fondosytemas.com/wp-content/uploads/hojas-verdes-450x3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06" y="282387"/>
            <a:ext cx="11769725" cy="575227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altLang="es-PE" dirty="0" smtClean="0">
                <a:latin typeface="Verdana" panose="020B0604030504040204" pitchFamily="34" charset="0"/>
              </a:rPr>
              <a:t>   </a:t>
            </a:r>
            <a:r>
              <a:rPr lang="es-ES" altLang="es-PE" b="1" dirty="0" smtClean="0">
                <a:solidFill>
                  <a:schemeClr val="accent6"/>
                </a:solidFill>
                <a:latin typeface="Verdana" panose="020B0604030504040204" pitchFamily="34" charset="0"/>
              </a:rPr>
              <a:t>OBJETIVOS</a:t>
            </a:r>
            <a:endParaRPr lang="es-PE" b="1" dirty="0">
              <a:solidFill>
                <a:schemeClr val="accent6"/>
              </a:solidFill>
            </a:endParaRPr>
          </a:p>
        </p:txBody>
      </p:sp>
      <p:sp>
        <p:nvSpPr>
          <p:cNvPr id="3" name="Marcador de contenido 2"/>
          <p:cNvSpPr>
            <a:spLocks noGrp="1"/>
          </p:cNvSpPr>
          <p:nvPr>
            <p:ph idx="1"/>
          </p:nvPr>
        </p:nvSpPr>
        <p:spPr>
          <a:xfrm>
            <a:off x="911225" y="1469390"/>
            <a:ext cx="10058400" cy="5575393"/>
          </a:xfrm>
        </p:spPr>
        <p:txBody>
          <a:bodyPr/>
          <a:lstStyle/>
          <a:p>
            <a:pPr lvl="1" algn="just">
              <a:buFont typeface="Wingdings" panose="05000000000000000000" pitchFamily="2" charset="2"/>
              <a:buChar char="Ø"/>
              <a:defRPr/>
            </a:pPr>
            <a:endParaRPr lang="es-ES" dirty="0" smtClean="0">
              <a:solidFill>
                <a:schemeClr val="accent4">
                  <a:lumMod val="50000"/>
                </a:schemeClr>
              </a:solidFill>
            </a:endParaRPr>
          </a:p>
          <a:p>
            <a:pPr lvl="1" algn="just">
              <a:buFont typeface="Wingdings" panose="05000000000000000000" pitchFamily="2" charset="2"/>
              <a:buChar char="Ø"/>
              <a:defRPr/>
            </a:pPr>
            <a:r>
              <a:rPr lang="es-ES" dirty="0" smtClean="0">
                <a:solidFill>
                  <a:schemeClr val="accent4">
                    <a:lumMod val="50000"/>
                  </a:schemeClr>
                </a:solidFill>
              </a:rPr>
              <a:t>Conocer</a:t>
            </a:r>
            <a:r>
              <a:rPr lang="es-ES" dirty="0">
                <a:solidFill>
                  <a:schemeClr val="accent4">
                    <a:lumMod val="50000"/>
                  </a:schemeClr>
                </a:solidFill>
              </a:rPr>
              <a:t>, aplicar y evaluar las tecnologías actuales de la comunicación e información en el desarrollo de programas </a:t>
            </a:r>
            <a:r>
              <a:rPr lang="es-ES" dirty="0" smtClean="0">
                <a:solidFill>
                  <a:schemeClr val="accent4">
                    <a:lumMod val="50000"/>
                  </a:schemeClr>
                </a:solidFill>
              </a:rPr>
              <a:t>formativos.</a:t>
            </a:r>
          </a:p>
          <a:p>
            <a:pPr lvl="1" algn="just">
              <a:buFont typeface="Wingdings" panose="05000000000000000000" pitchFamily="2" charset="2"/>
              <a:buChar char="Ø"/>
              <a:defRPr/>
            </a:pPr>
            <a:r>
              <a:rPr lang="es-ES" dirty="0" smtClean="0">
                <a:solidFill>
                  <a:schemeClr val="accent4">
                    <a:lumMod val="50000"/>
                  </a:schemeClr>
                </a:solidFill>
              </a:rPr>
              <a:t>Promover </a:t>
            </a:r>
            <a:r>
              <a:rPr lang="es-ES" dirty="0">
                <a:solidFill>
                  <a:schemeClr val="accent4">
                    <a:lumMod val="50000"/>
                  </a:schemeClr>
                </a:solidFill>
              </a:rPr>
              <a:t>conocimientos, habilidades, estrategias y herramientas que permitan integrar recursos tecnológicos (Internet y multimedia) en la educación. </a:t>
            </a:r>
            <a:endParaRPr lang="es-ES" sz="3000" dirty="0" smtClean="0">
              <a:solidFill>
                <a:schemeClr val="accent4">
                  <a:lumMod val="50000"/>
                </a:schemeClr>
              </a:solidFill>
            </a:endParaRPr>
          </a:p>
          <a:p>
            <a:pPr lvl="1" algn="just">
              <a:buFont typeface="Wingdings" panose="05000000000000000000" pitchFamily="2" charset="2"/>
              <a:buChar char="Ø"/>
              <a:defRPr/>
            </a:pPr>
            <a:r>
              <a:rPr lang="es-ES" dirty="0" smtClean="0">
                <a:solidFill>
                  <a:schemeClr val="accent4">
                    <a:lumMod val="50000"/>
                  </a:schemeClr>
                </a:solidFill>
              </a:rPr>
              <a:t>Integrar </a:t>
            </a:r>
            <a:r>
              <a:rPr lang="es-ES" dirty="0">
                <a:solidFill>
                  <a:schemeClr val="accent4">
                    <a:lumMod val="50000"/>
                  </a:schemeClr>
                </a:solidFill>
              </a:rPr>
              <a:t>las herramientas que nos proporciona Internet. </a:t>
            </a:r>
            <a:endParaRPr lang="es-ES" dirty="0" smtClean="0">
              <a:solidFill>
                <a:schemeClr val="accent4">
                  <a:lumMod val="50000"/>
                </a:schemeClr>
              </a:solidFill>
            </a:endParaRPr>
          </a:p>
          <a:p>
            <a:pPr lvl="1" algn="just">
              <a:buFont typeface="Wingdings" panose="05000000000000000000" pitchFamily="2" charset="2"/>
              <a:buChar char="Ø"/>
              <a:defRPr/>
            </a:pPr>
            <a:r>
              <a:rPr lang="es-ES" dirty="0" smtClean="0">
                <a:solidFill>
                  <a:schemeClr val="accent4">
                    <a:lumMod val="50000"/>
                  </a:schemeClr>
                </a:solidFill>
                <a:latin typeface="Tw Cen MT Condensed Extra Bold" panose="020B0803020202020204" pitchFamily="34" charset="0"/>
              </a:rPr>
              <a:t>Analizar  </a:t>
            </a:r>
            <a:r>
              <a:rPr lang="es-ES" dirty="0">
                <a:solidFill>
                  <a:schemeClr val="accent4">
                    <a:lumMod val="50000"/>
                  </a:schemeClr>
                </a:solidFill>
                <a:latin typeface="Tw Cen MT Condensed Extra Bold" panose="020B0803020202020204" pitchFamily="34" charset="0"/>
              </a:rPr>
              <a:t>y promover la TIC.</a:t>
            </a:r>
            <a:endParaRPr lang="es-ES" sz="3600" dirty="0">
              <a:solidFill>
                <a:schemeClr val="accent4">
                  <a:lumMod val="50000"/>
                </a:schemeClr>
              </a:solidFill>
              <a:latin typeface="Tw Cen MT Condensed Extra Bold" panose="020B0803020202020204" pitchFamily="34" charset="0"/>
            </a:endParaRPr>
          </a:p>
          <a:p>
            <a:pPr marL="0" indent="0">
              <a:buNone/>
            </a:pPr>
            <a:endParaRPr lang="es-PE" dirty="0"/>
          </a:p>
        </p:txBody>
      </p:sp>
      <p:sp>
        <p:nvSpPr>
          <p:cNvPr id="7" name="Rectángulo 6"/>
          <p:cNvSpPr/>
          <p:nvPr/>
        </p:nvSpPr>
        <p:spPr>
          <a:xfrm>
            <a:off x="0" y="1039084"/>
            <a:ext cx="12192000"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solidFill>
                <a:schemeClr val="bg1"/>
              </a:solidFill>
            </a:endParaRPr>
          </a:p>
        </p:txBody>
      </p:sp>
      <p:pic>
        <p:nvPicPr>
          <p:cNvPr id="1026" name="Picture 2" descr="https://encrypted-tbn0.gstatic.com/images?q=tbn:ANd9GcQTV0q5F8omho1wV087d56UJI_39pYWP_ngoZtflcYM5mN5dkbQD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325" y="3637420"/>
            <a:ext cx="2983006" cy="2156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8" name="Rectángulo 7"/>
          <p:cNvSpPr/>
          <p:nvPr/>
        </p:nvSpPr>
        <p:spPr>
          <a:xfrm>
            <a:off x="0" y="6131859"/>
            <a:ext cx="12192000" cy="147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redondeado 8"/>
          <p:cNvSpPr/>
          <p:nvPr/>
        </p:nvSpPr>
        <p:spPr>
          <a:xfrm>
            <a:off x="0" y="6376969"/>
            <a:ext cx="11971431" cy="32964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b="1" dirty="0" smtClean="0">
                <a:solidFill>
                  <a:schemeClr val="accent2">
                    <a:lumMod val="60000"/>
                    <a:lumOff val="40000"/>
                  </a:schemeClr>
                </a:solidFill>
                <a:latin typeface="Arial Black" panose="020B0A04020102020204" pitchFamily="34" charset="0"/>
              </a:rPr>
              <a:t>Escuela profesional : Ingenieria en Telecomunicaciones</a:t>
            </a:r>
            <a:endParaRPr lang="es-PE" b="1" dirty="0">
              <a:solidFill>
                <a:schemeClr val="accent2">
                  <a:lumMod val="60000"/>
                  <a:lumOff val="40000"/>
                </a:schemeClr>
              </a:solidFill>
              <a:latin typeface="Arial Black" panose="020B0A04020102020204" pitchFamily="34" charset="0"/>
            </a:endParaRPr>
          </a:p>
        </p:txBody>
      </p:sp>
    </p:spTree>
    <p:extLst>
      <p:ext uri="{BB962C8B-B14F-4D97-AF65-F5344CB8AC3E}">
        <p14:creationId xmlns:p14="http://schemas.microsoft.com/office/powerpoint/2010/main" val="69409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000"/>
                                        <p:tgtEl>
                                          <p:spTgt spid="3">
                                            <p:txEl>
                                              <p:pRg st="2" end="2"/>
                                            </p:txEl>
                                          </p:spTgt>
                                        </p:tgtEl>
                                      </p:cBhvr>
                                    </p:animEffect>
                                    <p:anim calcmode="lin" valueType="num">
                                      <p:cBhvr>
                                        <p:cTn id="20"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1" dur="2000" fill="hold"/>
                                        <p:tgtEl>
                                          <p:spTgt spid="3">
                                            <p:txEl>
                                              <p:pRg st="2" end="2"/>
                                            </p:txEl>
                                          </p:spTgt>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2000"/>
                                        <p:tgtEl>
                                          <p:spTgt spid="3">
                                            <p:txEl>
                                              <p:pRg st="3" end="3"/>
                                            </p:txEl>
                                          </p:spTgt>
                                        </p:tgtEl>
                                      </p:cBhvr>
                                    </p:animEffect>
                                    <p:anim calcmode="lin" valueType="num">
                                      <p:cBhvr>
                                        <p:cTn id="25"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26" dur="2000" fill="hold"/>
                                        <p:tgtEl>
                                          <p:spTgt spid="3">
                                            <p:txEl>
                                              <p:pRg st="3" end="3"/>
                                            </p:txEl>
                                          </p:spTgt>
                                        </p:tgtEl>
                                        <p:attrNameLst>
                                          <p:attrName>ppt_h</p:attrName>
                                        </p:attrNameLst>
                                      </p:cBhvr>
                                      <p:tavLst>
                                        <p:tav tm="0">
                                          <p:val>
                                            <p:strVal val="#ppt_h"/>
                                          </p:val>
                                        </p:tav>
                                        <p:tav tm="100000">
                                          <p:val>
                                            <p:strVal val="#ppt_h"/>
                                          </p:val>
                                        </p:tav>
                                      </p:tavLst>
                                    </p:anim>
                                  </p:childTnLst>
                                </p:cTn>
                              </p:par>
                              <p:par>
                                <p:cTn id="27" presetID="45"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2000"/>
                                        <p:tgtEl>
                                          <p:spTgt spid="3">
                                            <p:txEl>
                                              <p:pRg st="4" end="4"/>
                                            </p:txEl>
                                          </p:spTgt>
                                        </p:tgtEl>
                                      </p:cBhvr>
                                    </p:animEffect>
                                    <p:anim calcmode="lin" valueType="num">
                                      <p:cBhvr>
                                        <p:cTn id="30"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31"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26"/>
                                        </p:tgtEl>
                                        <p:attrNameLst>
                                          <p:attrName>style.visibility</p:attrName>
                                        </p:attrNameLst>
                                      </p:cBhvr>
                                      <p:to>
                                        <p:strVal val="visible"/>
                                      </p:to>
                                    </p:set>
                                    <p:anim calcmode="lin" valueType="num">
                                      <p:cBhvr additive="base">
                                        <p:cTn id="36" dur="500" fill="hold"/>
                                        <p:tgtEl>
                                          <p:spTgt spid="1026"/>
                                        </p:tgtEl>
                                        <p:attrNameLst>
                                          <p:attrName>ppt_x</p:attrName>
                                        </p:attrNameLst>
                                      </p:cBhvr>
                                      <p:tavLst>
                                        <p:tav tm="0">
                                          <p:val>
                                            <p:strVal val="#ppt_x"/>
                                          </p:val>
                                        </p:tav>
                                        <p:tav tm="100000">
                                          <p:val>
                                            <p:strVal val="#ppt_x"/>
                                          </p:val>
                                        </p:tav>
                                      </p:tavLst>
                                    </p:anim>
                                    <p:anim calcmode="lin" valueType="num">
                                      <p:cBhvr additive="base">
                                        <p:cTn id="3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8" presetClass="emph" presetSubtype="0" fill="hold" grpId="0" nodeType="clickEffect">
                                  <p:stCondLst>
                                    <p:cond delay="0"/>
                                  </p:stCondLst>
                                  <p:childTnLst>
                                    <p:animRot by="21600000">
                                      <p:cBhvr>
                                        <p:cTn id="41"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Resultado de imagen para fondos para powerpoint forma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3" y="127000"/>
            <a:ext cx="11960226" cy="613932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altLang="es-PE" b="1" dirty="0">
                <a:solidFill>
                  <a:schemeClr val="accent6">
                    <a:lumMod val="60000"/>
                    <a:lumOff val="40000"/>
                  </a:schemeClr>
                </a:solidFill>
                <a:latin typeface="Verdana" panose="020B0604030504040204" pitchFamily="34" charset="0"/>
              </a:rPr>
              <a:t>P</a:t>
            </a:r>
            <a:r>
              <a:rPr lang="es-ES" altLang="es-PE" b="1" dirty="0">
                <a:solidFill>
                  <a:schemeClr val="accent6">
                    <a:lumMod val="60000"/>
                    <a:lumOff val="40000"/>
                  </a:schemeClr>
                </a:solidFill>
              </a:rPr>
              <a:t>Á</a:t>
            </a:r>
            <a:r>
              <a:rPr lang="es-ES" altLang="es-PE" b="1" dirty="0">
                <a:solidFill>
                  <a:schemeClr val="accent6">
                    <a:lumMod val="60000"/>
                    <a:lumOff val="40000"/>
                  </a:schemeClr>
                </a:solidFill>
                <a:latin typeface="Verdana" panose="020B0604030504040204" pitchFamily="34" charset="0"/>
              </a:rPr>
              <a:t>GINAS EN INTERNET</a:t>
            </a:r>
            <a:endParaRPr lang="es-PE" b="1" dirty="0">
              <a:solidFill>
                <a:schemeClr val="accent6">
                  <a:lumMod val="60000"/>
                  <a:lumOff val="40000"/>
                </a:schemeClr>
              </a:solidFill>
            </a:endParaRPr>
          </a:p>
        </p:txBody>
      </p:sp>
      <p:sp>
        <p:nvSpPr>
          <p:cNvPr id="3" name="Marcador de contenido 2"/>
          <p:cNvSpPr>
            <a:spLocks noGrp="1"/>
          </p:cNvSpPr>
          <p:nvPr>
            <p:ph idx="1"/>
          </p:nvPr>
        </p:nvSpPr>
        <p:spPr/>
        <p:txBody>
          <a:bodyPr/>
          <a:lstStyle/>
          <a:p>
            <a:pPr algn="just"/>
            <a:r>
              <a:rPr lang="es-ES" altLang="es-PE" dirty="0">
                <a:solidFill>
                  <a:schemeClr val="accent5"/>
                </a:solidFill>
                <a:hlinkClick r:id="rId3"/>
              </a:rPr>
              <a:t>WWW.NOMBREDEDOMINIO.TERMINACIÓN</a:t>
            </a:r>
            <a:endParaRPr lang="es-ES" altLang="es-PE" dirty="0">
              <a:solidFill>
                <a:schemeClr val="accent5"/>
              </a:solidFill>
            </a:endParaRPr>
          </a:p>
          <a:p>
            <a:pPr algn="just"/>
            <a:r>
              <a:rPr lang="es-ES" altLang="es-PE" dirty="0">
                <a:solidFill>
                  <a:schemeClr val="accent5"/>
                </a:solidFill>
              </a:rPr>
              <a:t>Posibles terminaciones</a:t>
            </a:r>
          </a:p>
          <a:p>
            <a:pPr lvl="1" algn="just"/>
            <a:r>
              <a:rPr lang="es-ES" altLang="es-PE" dirty="0" err="1">
                <a:solidFill>
                  <a:schemeClr val="accent5"/>
                </a:solidFill>
              </a:rPr>
              <a:t>.net</a:t>
            </a:r>
            <a:r>
              <a:rPr lang="es-ES" altLang="es-PE" dirty="0">
                <a:solidFill>
                  <a:schemeClr val="accent5"/>
                </a:solidFill>
              </a:rPr>
              <a:t>		</a:t>
            </a:r>
          </a:p>
          <a:p>
            <a:pPr lvl="1" algn="just"/>
            <a:r>
              <a:rPr lang="es-ES" altLang="es-PE" dirty="0">
                <a:solidFill>
                  <a:schemeClr val="accent5"/>
                </a:solidFill>
              </a:rPr>
              <a:t>.</a:t>
            </a:r>
            <a:r>
              <a:rPr lang="es-ES" altLang="es-PE" dirty="0" err="1">
                <a:solidFill>
                  <a:schemeClr val="accent5"/>
                </a:solidFill>
              </a:rPr>
              <a:t>com</a:t>
            </a:r>
            <a:endParaRPr lang="es-ES" altLang="es-PE" dirty="0">
              <a:solidFill>
                <a:schemeClr val="accent5"/>
              </a:solidFill>
            </a:endParaRPr>
          </a:p>
          <a:p>
            <a:pPr lvl="1" algn="just"/>
            <a:r>
              <a:rPr lang="es-ES" altLang="es-PE" dirty="0">
                <a:solidFill>
                  <a:schemeClr val="accent5"/>
                </a:solidFill>
              </a:rPr>
              <a:t>.</a:t>
            </a:r>
            <a:r>
              <a:rPr lang="es-ES" altLang="es-PE" dirty="0" err="1">
                <a:solidFill>
                  <a:schemeClr val="accent5"/>
                </a:solidFill>
              </a:rPr>
              <a:t>org</a:t>
            </a:r>
            <a:endParaRPr lang="es-ES" altLang="es-PE" dirty="0">
              <a:solidFill>
                <a:schemeClr val="accent5"/>
              </a:solidFill>
            </a:endParaRPr>
          </a:p>
          <a:p>
            <a:pPr lvl="1" algn="just"/>
            <a:r>
              <a:rPr lang="es-ES" altLang="es-PE" dirty="0">
                <a:solidFill>
                  <a:schemeClr val="accent5"/>
                </a:solidFill>
              </a:rPr>
              <a:t>.es</a:t>
            </a:r>
          </a:p>
          <a:p>
            <a:pPr lvl="1" algn="just"/>
            <a:r>
              <a:rPr lang="es-ES" altLang="es-PE" dirty="0">
                <a:solidFill>
                  <a:schemeClr val="accent5"/>
                </a:solidFill>
              </a:rPr>
              <a:t>.</a:t>
            </a:r>
            <a:r>
              <a:rPr lang="es-ES" altLang="es-PE" dirty="0" err="1">
                <a:solidFill>
                  <a:schemeClr val="accent5"/>
                </a:solidFill>
              </a:rPr>
              <a:t>edu</a:t>
            </a:r>
            <a:endParaRPr lang="es-ES" altLang="es-PE" dirty="0">
              <a:solidFill>
                <a:schemeClr val="accent5"/>
              </a:solidFill>
            </a:endParaRPr>
          </a:p>
          <a:p>
            <a:endParaRPr lang="es-PE" dirty="0"/>
          </a:p>
        </p:txBody>
      </p:sp>
      <p:sp>
        <p:nvSpPr>
          <p:cNvPr id="4" name="Rectángulo 3"/>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60459"/>
            <a:ext cx="12192000" cy="9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54588"/>
            <a:ext cx="12192000" cy="4034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pic>
        <p:nvPicPr>
          <p:cNvPr id="3074" name="Picture 2" descr="https://norfipc.com/img/celulares/iphone-vinculos-internet.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574" y="2221751"/>
            <a:ext cx="4468697" cy="3735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50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ircle(in)">
                                      <p:cBhvr>
                                        <p:cTn id="21" dur="2000"/>
                                        <p:tgtEl>
                                          <p:spTgt spid="3">
                                            <p:txEl>
                                              <p:pRg st="3" end="3"/>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circle(in)">
                                      <p:cBhvr>
                                        <p:cTn id="24" dur="2000"/>
                                        <p:tgtEl>
                                          <p:spTgt spid="3">
                                            <p:txEl>
                                              <p:pRg st="4" end="4"/>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circle(in)">
                                      <p:cBhvr>
                                        <p:cTn id="30"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img.scoop.it/5r0t41UFq1CHOXsStnu3X4XXXL4j3HpexhjNOf_P3YmryPKwJ94QGRtDb3Sbc6K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86" y="127000"/>
            <a:ext cx="11987120" cy="615277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altLang="es-PE" sz="3600" b="1" dirty="0">
                <a:solidFill>
                  <a:schemeClr val="accent4"/>
                </a:solidFill>
                <a:ea typeface="ＭＳ Ｐゴシック" panose="020B0600070205080204" pitchFamily="34" charset="-128"/>
              </a:rPr>
              <a:t>¿ QUÉ ES WWW ?</a:t>
            </a:r>
            <a:r>
              <a:rPr lang="en-US" altLang="es-PE" sz="3600" b="1" dirty="0">
                <a:solidFill>
                  <a:schemeClr val="accent5"/>
                </a:solidFill>
                <a:ea typeface="ＭＳ Ｐゴシック" panose="020B0600070205080204" pitchFamily="34" charset="-128"/>
              </a:rPr>
              <a:t/>
            </a:r>
            <a:br>
              <a:rPr lang="en-US" altLang="es-PE" sz="3600" b="1" dirty="0">
                <a:solidFill>
                  <a:schemeClr val="accent5"/>
                </a:solidFill>
                <a:ea typeface="ＭＳ Ｐゴシック" panose="020B0600070205080204" pitchFamily="34" charset="-128"/>
              </a:rPr>
            </a:br>
            <a:endParaRPr lang="es-PE" dirty="0">
              <a:solidFill>
                <a:schemeClr val="accent5"/>
              </a:solidFill>
            </a:endParaRPr>
          </a:p>
        </p:txBody>
      </p:sp>
      <p:sp>
        <p:nvSpPr>
          <p:cNvPr id="3" name="Marcador de contenido 2"/>
          <p:cNvSpPr>
            <a:spLocks noGrp="1"/>
          </p:cNvSpPr>
          <p:nvPr>
            <p:ph idx="1"/>
          </p:nvPr>
        </p:nvSpPr>
        <p:spPr/>
        <p:txBody>
          <a:bodyPr/>
          <a:lstStyle/>
          <a:p>
            <a:pPr algn="just">
              <a:defRPr/>
            </a:pPr>
            <a:r>
              <a:rPr lang="en-US" sz="2000" dirty="0">
                <a:latin typeface="Arial" charset="0"/>
                <a:cs typeface="Times New Roman" charset="0"/>
              </a:rPr>
              <a:t>WWW </a:t>
            </a:r>
            <a:r>
              <a:rPr lang="en-US" sz="2000" dirty="0" err="1">
                <a:latin typeface="Arial" charset="0"/>
                <a:cs typeface="Times New Roman" charset="0"/>
              </a:rPr>
              <a:t>es</a:t>
            </a:r>
            <a:r>
              <a:rPr lang="en-US" sz="2000" dirty="0">
                <a:latin typeface="Arial" charset="0"/>
                <a:cs typeface="Times New Roman" charset="0"/>
              </a:rPr>
              <a:t> un </a:t>
            </a:r>
            <a:r>
              <a:rPr lang="en-US" sz="2000" dirty="0" err="1">
                <a:latin typeface="Arial" charset="0"/>
                <a:cs typeface="Times New Roman" charset="0"/>
              </a:rPr>
              <a:t>acrónimo</a:t>
            </a:r>
            <a:r>
              <a:rPr lang="en-US" sz="2000" dirty="0">
                <a:latin typeface="Arial" charset="0"/>
                <a:cs typeface="Times New Roman" charset="0"/>
              </a:rPr>
              <a:t> de World Wide Web</a:t>
            </a:r>
            <a:r>
              <a:rPr lang="es-MX" sz="2000" dirty="0">
                <a:latin typeface="Arial" charset="0"/>
                <a:cs typeface="Times New Roman" charset="0"/>
              </a:rPr>
              <a:t>.</a:t>
            </a:r>
            <a:r>
              <a:rPr lang="en-US" sz="2000" dirty="0">
                <a:latin typeface="Arial" charset="0"/>
                <a:cs typeface="Times New Roman" charset="0"/>
              </a:rPr>
              <a:t>  Lo que </a:t>
            </a:r>
            <a:r>
              <a:rPr lang="en-US" sz="2000" dirty="0" err="1">
                <a:latin typeface="Arial" charset="0"/>
                <a:cs typeface="Times New Roman" charset="0"/>
              </a:rPr>
              <a:t>pretende</a:t>
            </a:r>
            <a:r>
              <a:rPr lang="en-US" sz="2000" dirty="0">
                <a:latin typeface="Arial" charset="0"/>
                <a:cs typeface="Times New Roman" charset="0"/>
              </a:rPr>
              <a:t> WWW </a:t>
            </a:r>
            <a:r>
              <a:rPr lang="en-US" sz="2000" dirty="0" err="1">
                <a:latin typeface="Arial" charset="0"/>
                <a:cs typeface="Times New Roman" charset="0"/>
              </a:rPr>
              <a:t>es</a:t>
            </a:r>
            <a:r>
              <a:rPr lang="en-US" sz="2000" dirty="0">
                <a:latin typeface="Arial" charset="0"/>
                <a:cs typeface="Times New Roman" charset="0"/>
              </a:rPr>
              <a:t> </a:t>
            </a:r>
            <a:r>
              <a:rPr lang="en-US" sz="2000" dirty="0" err="1">
                <a:latin typeface="Arial" charset="0"/>
                <a:cs typeface="Times New Roman" charset="0"/>
              </a:rPr>
              <a:t>proporcionar</a:t>
            </a:r>
            <a:r>
              <a:rPr lang="en-US" sz="2000" dirty="0">
                <a:latin typeface="Arial" charset="0"/>
                <a:cs typeface="Times New Roman" charset="0"/>
              </a:rPr>
              <a:t> al </a:t>
            </a:r>
            <a:r>
              <a:rPr lang="en-US" sz="2000" dirty="0" err="1">
                <a:latin typeface="Arial" charset="0"/>
                <a:cs typeface="Times New Roman" charset="0"/>
              </a:rPr>
              <a:t>usuario</a:t>
            </a:r>
            <a:r>
              <a:rPr lang="en-US" sz="2000" dirty="0">
                <a:latin typeface="Arial" charset="0"/>
                <a:cs typeface="Times New Roman" charset="0"/>
              </a:rPr>
              <a:t> un </a:t>
            </a:r>
            <a:r>
              <a:rPr lang="en-US" sz="2000" dirty="0" err="1">
                <a:latin typeface="Arial" charset="0"/>
                <a:cs typeface="Times New Roman" charset="0"/>
              </a:rPr>
              <a:t>entorno</a:t>
            </a:r>
            <a:r>
              <a:rPr lang="en-US" sz="2000" dirty="0">
                <a:latin typeface="Arial" charset="0"/>
                <a:cs typeface="Times New Roman" charset="0"/>
              </a:rPr>
              <a:t> </a:t>
            </a:r>
            <a:r>
              <a:rPr lang="en-US" sz="2000" dirty="0" err="1">
                <a:latin typeface="Arial" charset="0"/>
                <a:cs typeface="Times New Roman" charset="0"/>
              </a:rPr>
              <a:t>sencillo</a:t>
            </a:r>
            <a:r>
              <a:rPr lang="en-US" sz="2000" dirty="0">
                <a:latin typeface="Arial" charset="0"/>
                <a:cs typeface="Times New Roman" charset="0"/>
              </a:rPr>
              <a:t>, con el que </a:t>
            </a:r>
            <a:r>
              <a:rPr lang="en-US" sz="2000" dirty="0" err="1">
                <a:latin typeface="Arial" charset="0"/>
                <a:cs typeface="Times New Roman" charset="0"/>
              </a:rPr>
              <a:t>acceder</a:t>
            </a:r>
            <a:r>
              <a:rPr lang="en-US" sz="2000" dirty="0">
                <a:latin typeface="Arial" charset="0"/>
                <a:cs typeface="Times New Roman" charset="0"/>
              </a:rPr>
              <a:t> a </a:t>
            </a:r>
            <a:r>
              <a:rPr lang="en-US" sz="2000" dirty="0" err="1">
                <a:latin typeface="Arial" charset="0"/>
                <a:cs typeface="Times New Roman" charset="0"/>
              </a:rPr>
              <a:t>servicios</a:t>
            </a:r>
            <a:r>
              <a:rPr lang="en-US" sz="2000" dirty="0">
                <a:latin typeface="Arial" charset="0"/>
                <a:cs typeface="Times New Roman" charset="0"/>
              </a:rPr>
              <a:t> </a:t>
            </a:r>
            <a:r>
              <a:rPr lang="en-US" sz="2000" dirty="0" err="1">
                <a:latin typeface="Arial" charset="0"/>
                <a:cs typeface="Times New Roman" charset="0"/>
              </a:rPr>
              <a:t>complejos</a:t>
            </a:r>
            <a:r>
              <a:rPr lang="en-US" sz="2000" dirty="0">
                <a:latin typeface="Arial" charset="0"/>
                <a:cs typeface="Times New Roman" charset="0"/>
              </a:rPr>
              <a:t> </a:t>
            </a:r>
            <a:r>
              <a:rPr lang="en-US" sz="2000" dirty="0" err="1">
                <a:latin typeface="Arial" charset="0"/>
                <a:cs typeface="Times New Roman" charset="0"/>
              </a:rPr>
              <a:t>como</a:t>
            </a:r>
            <a:r>
              <a:rPr lang="en-US" sz="2000" dirty="0">
                <a:latin typeface="Arial" charset="0"/>
                <a:cs typeface="Times New Roman" charset="0"/>
              </a:rPr>
              <a:t> </a:t>
            </a:r>
            <a:r>
              <a:rPr lang="en-US" sz="2000" dirty="0" err="1">
                <a:latin typeface="Arial" charset="0"/>
                <a:cs typeface="Times New Roman" charset="0"/>
              </a:rPr>
              <a:t>hacer</a:t>
            </a:r>
            <a:r>
              <a:rPr lang="en-US" sz="2000" dirty="0">
                <a:latin typeface="Arial" charset="0"/>
                <a:cs typeface="Times New Roman" charset="0"/>
              </a:rPr>
              <a:t> </a:t>
            </a:r>
            <a:r>
              <a:rPr lang="en-US" sz="2000" dirty="0" err="1">
                <a:latin typeface="Arial" charset="0"/>
                <a:cs typeface="Times New Roman" charset="0"/>
              </a:rPr>
              <a:t>consultas</a:t>
            </a:r>
            <a:r>
              <a:rPr lang="en-US" sz="2000" dirty="0">
                <a:latin typeface="Arial" charset="0"/>
                <a:cs typeface="Times New Roman" charset="0"/>
              </a:rPr>
              <a:t> a un </a:t>
            </a:r>
            <a:r>
              <a:rPr lang="en-US" sz="2000" dirty="0" err="1">
                <a:latin typeface="Arial" charset="0"/>
                <a:cs typeface="Times New Roman" charset="0"/>
              </a:rPr>
              <a:t>servidor</a:t>
            </a:r>
            <a:r>
              <a:rPr lang="en-US" sz="2000" dirty="0">
                <a:latin typeface="Arial" charset="0"/>
                <a:cs typeface="Times New Roman" charset="0"/>
              </a:rPr>
              <a:t> de bases de </a:t>
            </a:r>
            <a:r>
              <a:rPr lang="en-US" sz="2000" dirty="0" err="1">
                <a:latin typeface="Arial" charset="0"/>
                <a:cs typeface="Times New Roman" charset="0"/>
              </a:rPr>
              <a:t>datos</a:t>
            </a:r>
            <a:r>
              <a:rPr lang="en-US" sz="2000" dirty="0">
                <a:latin typeface="Arial" charset="0"/>
                <a:cs typeface="Times New Roman" charset="0"/>
              </a:rPr>
              <a:t>. </a:t>
            </a:r>
            <a:endParaRPr lang="es-MX" sz="2000" dirty="0">
              <a:latin typeface="Arial" charset="0"/>
              <a:cs typeface="Times New Roman" charset="0"/>
            </a:endParaRPr>
          </a:p>
          <a:p>
            <a:pPr algn="just">
              <a:defRPr/>
            </a:pPr>
            <a:endParaRPr lang="es-MX" sz="2000" dirty="0">
              <a:latin typeface="Arial" charset="0"/>
              <a:cs typeface="Times New Roman" charset="0"/>
            </a:endParaRPr>
          </a:p>
          <a:p>
            <a:pPr algn="just">
              <a:defRPr/>
            </a:pPr>
            <a:r>
              <a:rPr lang="en-US" sz="2000" dirty="0">
                <a:latin typeface="Arial" charset="0"/>
                <a:cs typeface="Times New Roman" charset="0"/>
              </a:rPr>
              <a:t>Este Sistema </a:t>
            </a:r>
            <a:r>
              <a:rPr lang="en-US" sz="2000" dirty="0" err="1">
                <a:latin typeface="Arial" charset="0"/>
                <a:cs typeface="Times New Roman" charset="0"/>
              </a:rPr>
              <a:t>te</a:t>
            </a:r>
            <a:r>
              <a:rPr lang="en-US" sz="2000" dirty="0">
                <a:latin typeface="Arial" charset="0"/>
                <a:cs typeface="Times New Roman" charset="0"/>
              </a:rPr>
              <a:t> </a:t>
            </a:r>
            <a:r>
              <a:rPr lang="en-US" sz="2000" dirty="0" err="1">
                <a:latin typeface="Arial" charset="0"/>
                <a:cs typeface="Times New Roman" charset="0"/>
              </a:rPr>
              <a:t>ofrece</a:t>
            </a:r>
            <a:r>
              <a:rPr lang="en-US" sz="2000" dirty="0">
                <a:latin typeface="Arial" charset="0"/>
                <a:cs typeface="Times New Roman" charset="0"/>
              </a:rPr>
              <a:t> </a:t>
            </a:r>
            <a:r>
              <a:rPr lang="en-US" sz="2000" dirty="0" err="1">
                <a:latin typeface="Arial" charset="0"/>
                <a:cs typeface="Times New Roman" charset="0"/>
              </a:rPr>
              <a:t>hipertextos</a:t>
            </a:r>
            <a:r>
              <a:rPr lang="en-US" sz="2000" dirty="0">
                <a:latin typeface="Arial" charset="0"/>
                <a:cs typeface="Times New Roman" charset="0"/>
              </a:rPr>
              <a:t>, </a:t>
            </a:r>
            <a:r>
              <a:rPr lang="en-US" sz="2000" dirty="0" err="1">
                <a:latin typeface="Arial" charset="0"/>
                <a:cs typeface="Times New Roman" charset="0"/>
              </a:rPr>
              <a:t>es</a:t>
            </a:r>
            <a:r>
              <a:rPr lang="en-US" sz="2000" dirty="0">
                <a:latin typeface="Arial" charset="0"/>
                <a:cs typeface="Times New Roman" charset="0"/>
              </a:rPr>
              <a:t> </a:t>
            </a:r>
            <a:r>
              <a:rPr lang="en-US" sz="2000" dirty="0" err="1">
                <a:latin typeface="Arial" charset="0"/>
                <a:cs typeface="Times New Roman" charset="0"/>
              </a:rPr>
              <a:t>decir</a:t>
            </a:r>
            <a:r>
              <a:rPr lang="en-US" sz="2000" dirty="0">
                <a:latin typeface="Arial" charset="0"/>
                <a:cs typeface="Times New Roman" charset="0"/>
              </a:rPr>
              <a:t>, palabras </a:t>
            </a:r>
            <a:r>
              <a:rPr lang="en-US" sz="2000" dirty="0" err="1">
                <a:latin typeface="Arial" charset="0"/>
                <a:cs typeface="Times New Roman" charset="0"/>
              </a:rPr>
              <a:t>subrayadas</a:t>
            </a:r>
            <a:r>
              <a:rPr lang="en-US" sz="2000" dirty="0">
                <a:latin typeface="Arial" charset="0"/>
                <a:cs typeface="Times New Roman" charset="0"/>
              </a:rPr>
              <a:t> e </a:t>
            </a:r>
            <a:r>
              <a:rPr lang="en-US" sz="2000" dirty="0" err="1">
                <a:latin typeface="Arial" charset="0"/>
                <a:cs typeface="Times New Roman" charset="0"/>
              </a:rPr>
              <a:t>imágenes</a:t>
            </a:r>
            <a:r>
              <a:rPr lang="en-US" sz="2000" dirty="0">
                <a:latin typeface="Arial" charset="0"/>
                <a:cs typeface="Times New Roman" charset="0"/>
              </a:rPr>
              <a:t> </a:t>
            </a:r>
            <a:r>
              <a:rPr lang="en-US" sz="2000" dirty="0" err="1">
                <a:latin typeface="Arial" charset="0"/>
                <a:cs typeface="Times New Roman" charset="0"/>
              </a:rPr>
              <a:t>recuadradas</a:t>
            </a:r>
            <a:r>
              <a:rPr lang="en-US" sz="2000" dirty="0">
                <a:latin typeface="Arial" charset="0"/>
                <a:cs typeface="Times New Roman" charset="0"/>
              </a:rPr>
              <a:t>, y que al pulsar </a:t>
            </a:r>
            <a:r>
              <a:rPr lang="en-US" sz="2000" dirty="0" err="1">
                <a:latin typeface="Arial" charset="0"/>
                <a:cs typeface="Times New Roman" charset="0"/>
              </a:rPr>
              <a:t>sobre</a:t>
            </a:r>
            <a:r>
              <a:rPr lang="en-US" sz="2000" dirty="0">
                <a:latin typeface="Arial" charset="0"/>
                <a:cs typeface="Times New Roman" charset="0"/>
              </a:rPr>
              <a:t> </a:t>
            </a:r>
            <a:r>
              <a:rPr lang="en-US" sz="2000" dirty="0" err="1">
                <a:latin typeface="Arial" charset="0"/>
                <a:cs typeface="Times New Roman" charset="0"/>
              </a:rPr>
              <a:t>ellas</a:t>
            </a:r>
            <a:r>
              <a:rPr lang="en-US" sz="2000" dirty="0">
                <a:latin typeface="Arial" charset="0"/>
                <a:cs typeface="Times New Roman" charset="0"/>
              </a:rPr>
              <a:t> con el </a:t>
            </a:r>
            <a:r>
              <a:rPr lang="en-US" sz="2000" dirty="0" err="1">
                <a:latin typeface="Arial" charset="0"/>
                <a:cs typeface="Times New Roman" charset="0"/>
              </a:rPr>
              <a:t>botón</a:t>
            </a:r>
            <a:r>
              <a:rPr lang="en-US" sz="2000" dirty="0">
                <a:latin typeface="Arial" charset="0"/>
                <a:cs typeface="Times New Roman" charset="0"/>
              </a:rPr>
              <a:t> del </a:t>
            </a:r>
            <a:r>
              <a:rPr lang="en-US" sz="2000" dirty="0" err="1">
                <a:latin typeface="Arial" charset="0"/>
                <a:cs typeface="Times New Roman" charset="0"/>
              </a:rPr>
              <a:t>ratón</a:t>
            </a:r>
            <a:r>
              <a:rPr lang="en-US" sz="2000" dirty="0">
                <a:latin typeface="Arial" charset="0"/>
                <a:cs typeface="Times New Roman" charset="0"/>
              </a:rPr>
              <a:t> </a:t>
            </a:r>
            <a:r>
              <a:rPr lang="en-US" sz="2000" dirty="0" err="1">
                <a:latin typeface="Arial" charset="0"/>
                <a:cs typeface="Times New Roman" charset="0"/>
              </a:rPr>
              <a:t>te</a:t>
            </a:r>
            <a:r>
              <a:rPr lang="en-US" sz="2000" dirty="0">
                <a:latin typeface="Arial" charset="0"/>
                <a:cs typeface="Times New Roman" charset="0"/>
              </a:rPr>
              <a:t> </a:t>
            </a:r>
            <a:r>
              <a:rPr lang="en-US" sz="2000" dirty="0" err="1">
                <a:latin typeface="Arial" charset="0"/>
                <a:cs typeface="Times New Roman" charset="0"/>
              </a:rPr>
              <a:t>conducirán</a:t>
            </a:r>
            <a:r>
              <a:rPr lang="en-US" sz="2000" dirty="0">
                <a:latin typeface="Arial" charset="0"/>
                <a:cs typeface="Times New Roman" charset="0"/>
              </a:rPr>
              <a:t> a </a:t>
            </a:r>
            <a:r>
              <a:rPr lang="en-US" sz="2000" dirty="0" err="1">
                <a:latin typeface="Arial" charset="0"/>
                <a:cs typeface="Times New Roman" charset="0"/>
              </a:rPr>
              <a:t>otros</a:t>
            </a:r>
            <a:r>
              <a:rPr lang="en-US" sz="2000" dirty="0">
                <a:latin typeface="Arial" charset="0"/>
                <a:cs typeface="Times New Roman" charset="0"/>
              </a:rPr>
              <a:t> </a:t>
            </a:r>
            <a:r>
              <a:rPr lang="en-US" sz="2000" dirty="0" err="1">
                <a:latin typeface="Arial" charset="0"/>
                <a:cs typeface="Times New Roman" charset="0"/>
              </a:rPr>
              <a:t>textos</a:t>
            </a:r>
            <a:r>
              <a:rPr lang="en-US" sz="2000" dirty="0">
                <a:latin typeface="Arial" charset="0"/>
                <a:cs typeface="Times New Roman" charset="0"/>
              </a:rPr>
              <a:t>, </a:t>
            </a:r>
            <a:r>
              <a:rPr lang="en-US" sz="2000" dirty="0" err="1">
                <a:latin typeface="Arial" charset="0"/>
                <a:cs typeface="Times New Roman" charset="0"/>
              </a:rPr>
              <a:t>imágenes</a:t>
            </a:r>
            <a:r>
              <a:rPr lang="en-US" sz="2000" dirty="0">
                <a:latin typeface="Arial" charset="0"/>
                <a:cs typeface="Times New Roman" charset="0"/>
              </a:rPr>
              <a:t>, o </a:t>
            </a:r>
            <a:r>
              <a:rPr lang="en-US" sz="2000" dirty="0" err="1">
                <a:latin typeface="Arial" charset="0"/>
                <a:cs typeface="Times New Roman" charset="0"/>
              </a:rPr>
              <a:t>incluso</a:t>
            </a:r>
            <a:r>
              <a:rPr lang="en-US" sz="2000" dirty="0">
                <a:latin typeface="Arial" charset="0"/>
                <a:cs typeface="Times New Roman" charset="0"/>
              </a:rPr>
              <a:t> </a:t>
            </a:r>
            <a:r>
              <a:rPr lang="en-US" sz="2000" dirty="0" err="1">
                <a:latin typeface="Arial" charset="0"/>
                <a:cs typeface="Times New Roman" charset="0"/>
              </a:rPr>
              <a:t>otros</a:t>
            </a:r>
            <a:r>
              <a:rPr lang="en-US" sz="2000" dirty="0">
                <a:latin typeface="Arial" charset="0"/>
                <a:cs typeface="Times New Roman" charset="0"/>
              </a:rPr>
              <a:t> Web. </a:t>
            </a:r>
          </a:p>
          <a:p>
            <a:endParaRPr lang="es-PE" dirty="0"/>
          </a:p>
        </p:txBody>
      </p:sp>
      <p:sp>
        <p:nvSpPr>
          <p:cNvPr id="4" name="Rectángulo 3"/>
          <p:cNvSpPr/>
          <p:nvPr/>
        </p:nvSpPr>
        <p:spPr>
          <a:xfrm>
            <a:off x="0" y="1224280"/>
            <a:ext cx="12192000" cy="2011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87353"/>
            <a:ext cx="12192000" cy="9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098" name="Picture 2" descr="https://encrypted-tbn2.gstatic.com/images?q=tbn:ANd9GcTi5XYu508wE19q3Y7Od3JgzwnZunTZTE2EtoRORnEkSix2hvcM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950" y="4267759"/>
            <a:ext cx="3192743" cy="174307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0" y="6481482"/>
            <a:ext cx="12192000" cy="3765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261378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anim calcmode="lin" valueType="num">
                                      <p:cBhvr>
                                        <p:cTn id="18"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19"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farm2.staticflickr.com/1150/3163908177_d12076ef81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71" y="127000"/>
            <a:ext cx="11927541" cy="615277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altLang="es-PE" sz="3600" b="1" dirty="0">
                <a:solidFill>
                  <a:schemeClr val="accent6">
                    <a:lumMod val="60000"/>
                    <a:lumOff val="40000"/>
                  </a:schemeClr>
                </a:solidFill>
                <a:ea typeface="ＭＳ Ｐゴシック" panose="020B0600070205080204" pitchFamily="34" charset="-128"/>
              </a:rPr>
              <a:t>¿ QUÉ ES EL PROTOCOLO HTTP ?</a:t>
            </a:r>
            <a:r>
              <a:rPr lang="en-US" altLang="es-PE" sz="3600" b="1" dirty="0">
                <a:ea typeface="ＭＳ Ｐゴシック" panose="020B0600070205080204" pitchFamily="34" charset="-128"/>
              </a:rPr>
              <a:t/>
            </a:r>
            <a:br>
              <a:rPr lang="en-US" altLang="es-PE" sz="3600" b="1" dirty="0">
                <a:ea typeface="ＭＳ Ｐゴシック" panose="020B0600070205080204" pitchFamily="34" charset="-128"/>
              </a:rPr>
            </a:br>
            <a:endParaRPr lang="es-PE" dirty="0"/>
          </a:p>
        </p:txBody>
      </p:sp>
      <p:sp>
        <p:nvSpPr>
          <p:cNvPr id="3" name="Marcador de contenido 2"/>
          <p:cNvSpPr>
            <a:spLocks noGrp="1"/>
          </p:cNvSpPr>
          <p:nvPr>
            <p:ph idx="1"/>
          </p:nvPr>
        </p:nvSpPr>
        <p:spPr/>
        <p:txBody>
          <a:bodyPr/>
          <a:lstStyle/>
          <a:p>
            <a:pPr algn="just">
              <a:spcBef>
                <a:spcPct val="0"/>
              </a:spcBef>
              <a:buClrTx/>
              <a:buSzTx/>
              <a:buFontTx/>
              <a:buNone/>
            </a:pPr>
            <a:r>
              <a:rPr lang="en-US" altLang="es-PE" dirty="0" err="1">
                <a:cs typeface="Arial" panose="020B0604020202020204" pitchFamily="34" charset="0"/>
              </a:rPr>
              <a:t>Básicamente</a:t>
            </a:r>
            <a:r>
              <a:rPr lang="en-US" altLang="es-PE" dirty="0">
                <a:cs typeface="Arial" panose="020B0604020202020204" pitchFamily="34" charset="0"/>
              </a:rPr>
              <a:t>, un </a:t>
            </a:r>
            <a:r>
              <a:rPr lang="en-US" altLang="es-PE" dirty="0" err="1">
                <a:cs typeface="Arial" panose="020B0604020202020204" pitchFamily="34" charset="0"/>
              </a:rPr>
              <a:t>protocolo</a:t>
            </a:r>
            <a:r>
              <a:rPr lang="en-US" altLang="es-PE" dirty="0">
                <a:cs typeface="Arial" panose="020B0604020202020204" pitchFamily="34" charset="0"/>
              </a:rPr>
              <a:t> </a:t>
            </a:r>
            <a:r>
              <a:rPr lang="en-US" altLang="es-PE" dirty="0" err="1">
                <a:cs typeface="Arial" panose="020B0604020202020204" pitchFamily="34" charset="0"/>
              </a:rPr>
              <a:t>es</a:t>
            </a:r>
            <a:r>
              <a:rPr lang="en-US" altLang="es-PE" dirty="0">
                <a:cs typeface="Arial" panose="020B0604020202020204" pitchFamily="34" charset="0"/>
              </a:rPr>
              <a:t> la forma o el </a:t>
            </a:r>
            <a:r>
              <a:rPr lang="en-US" altLang="es-PE" dirty="0" err="1">
                <a:cs typeface="Arial" panose="020B0604020202020204" pitchFamily="34" charset="0"/>
              </a:rPr>
              <a:t>modo</a:t>
            </a:r>
            <a:r>
              <a:rPr lang="en-US" altLang="es-PE" dirty="0">
                <a:cs typeface="Arial" panose="020B0604020202020204" pitchFamily="34" charset="0"/>
              </a:rPr>
              <a:t> que se </a:t>
            </a:r>
            <a:r>
              <a:rPr lang="en-US" altLang="es-PE" dirty="0" err="1">
                <a:cs typeface="Arial" panose="020B0604020202020204" pitchFamily="34" charset="0"/>
              </a:rPr>
              <a:t>emplea</a:t>
            </a:r>
            <a:r>
              <a:rPr lang="en-US" altLang="es-PE" dirty="0">
                <a:cs typeface="Arial" panose="020B0604020202020204" pitchFamily="34" charset="0"/>
              </a:rPr>
              <a:t> para </a:t>
            </a:r>
            <a:r>
              <a:rPr lang="en-US" altLang="es-PE" dirty="0" err="1">
                <a:cs typeface="Arial" panose="020B0604020202020204" pitchFamily="34" charset="0"/>
              </a:rPr>
              <a:t>comunicarse</a:t>
            </a:r>
            <a:r>
              <a:rPr lang="en-US" altLang="es-PE" dirty="0">
                <a:cs typeface="Arial" panose="020B0604020202020204" pitchFamily="34" charset="0"/>
              </a:rPr>
              <a:t> </a:t>
            </a:r>
            <a:r>
              <a:rPr lang="en-US" altLang="es-PE" dirty="0" err="1">
                <a:cs typeface="Arial" panose="020B0604020202020204" pitchFamily="34" charset="0"/>
              </a:rPr>
              <a:t>determinados</a:t>
            </a:r>
            <a:r>
              <a:rPr lang="en-US" altLang="es-PE" dirty="0">
                <a:cs typeface="Arial" panose="020B0604020202020204" pitchFamily="34" charset="0"/>
              </a:rPr>
              <a:t> </a:t>
            </a:r>
            <a:r>
              <a:rPr lang="en-US" altLang="es-PE" dirty="0" err="1">
                <a:cs typeface="Arial" panose="020B0604020202020204" pitchFamily="34" charset="0"/>
              </a:rPr>
              <a:t>elementos</a:t>
            </a:r>
            <a:r>
              <a:rPr lang="en-US" altLang="es-PE" dirty="0">
                <a:cs typeface="Arial" panose="020B0604020202020204" pitchFamily="34" charset="0"/>
              </a:rPr>
              <a:t> entre </a:t>
            </a:r>
            <a:r>
              <a:rPr lang="en-US" altLang="es-PE" dirty="0" err="1">
                <a:cs typeface="Arial" panose="020B0604020202020204" pitchFamily="34" charset="0"/>
              </a:rPr>
              <a:t>si</a:t>
            </a:r>
            <a:r>
              <a:rPr lang="en-US" altLang="es-PE" dirty="0">
                <a:cs typeface="Arial" panose="020B0604020202020204" pitchFamily="34" charset="0"/>
              </a:rPr>
              <a:t>. </a:t>
            </a:r>
            <a:endParaRPr lang="es-MX" altLang="es-PE" dirty="0">
              <a:cs typeface="Arial" panose="020B0604020202020204" pitchFamily="34" charset="0"/>
            </a:endParaRPr>
          </a:p>
          <a:p>
            <a:pPr algn="just">
              <a:spcBef>
                <a:spcPct val="0"/>
              </a:spcBef>
              <a:buClrTx/>
              <a:buSzTx/>
              <a:buFontTx/>
              <a:buNone/>
            </a:pPr>
            <a:endParaRPr lang="es-MX" altLang="es-PE" dirty="0">
              <a:cs typeface="Arial" panose="020B0604020202020204" pitchFamily="34" charset="0"/>
            </a:endParaRPr>
          </a:p>
          <a:p>
            <a:pPr algn="just">
              <a:spcBef>
                <a:spcPct val="0"/>
              </a:spcBef>
              <a:buClrTx/>
              <a:buSzTx/>
              <a:buFontTx/>
              <a:buNone/>
              <a:tabLst>
                <a:tab pos="5916613" algn="l"/>
              </a:tabLst>
            </a:pPr>
            <a:r>
              <a:rPr lang="en-US" altLang="es-PE" dirty="0">
                <a:cs typeface="Arial" panose="020B0604020202020204" pitchFamily="34" charset="0"/>
              </a:rPr>
              <a:t>Para las </a:t>
            </a:r>
            <a:r>
              <a:rPr lang="en-US" altLang="es-PE" dirty="0" err="1">
                <a:cs typeface="Arial" panose="020B0604020202020204" pitchFamily="34" charset="0"/>
              </a:rPr>
              <a:t>páginas</a:t>
            </a:r>
            <a:r>
              <a:rPr lang="en-US" altLang="es-PE" dirty="0">
                <a:cs typeface="Arial" panose="020B0604020202020204" pitchFamily="34" charset="0"/>
              </a:rPr>
              <a:t> Web, </a:t>
            </a:r>
            <a:r>
              <a:rPr lang="en-US" altLang="es-PE" dirty="0" err="1">
                <a:cs typeface="Arial" panose="020B0604020202020204" pitchFamily="34" charset="0"/>
              </a:rPr>
              <a:t>este</a:t>
            </a:r>
            <a:r>
              <a:rPr lang="en-US" altLang="es-PE" dirty="0">
                <a:cs typeface="Arial" panose="020B0604020202020204" pitchFamily="34" charset="0"/>
              </a:rPr>
              <a:t> </a:t>
            </a:r>
            <a:r>
              <a:rPr lang="en-US" altLang="es-PE" dirty="0" err="1">
                <a:cs typeface="Arial" panose="020B0604020202020204" pitchFamily="34" charset="0"/>
              </a:rPr>
              <a:t>protocolo</a:t>
            </a:r>
            <a:r>
              <a:rPr lang="en-US" altLang="es-PE" dirty="0">
                <a:cs typeface="Arial" panose="020B0604020202020204" pitchFamily="34" charset="0"/>
              </a:rPr>
              <a:t> </a:t>
            </a:r>
            <a:r>
              <a:rPr lang="en-US" altLang="es-PE" dirty="0" err="1">
                <a:cs typeface="Arial" panose="020B0604020202020204" pitchFamily="34" charset="0"/>
              </a:rPr>
              <a:t>es</a:t>
            </a:r>
            <a:r>
              <a:rPr lang="en-US" altLang="es-PE" dirty="0">
                <a:cs typeface="Arial" panose="020B0604020202020204" pitchFamily="34" charset="0"/>
              </a:rPr>
              <a:t> el HTTP, que </a:t>
            </a:r>
            <a:r>
              <a:rPr lang="en-US" altLang="es-PE" dirty="0" err="1">
                <a:cs typeface="Arial" panose="020B0604020202020204" pitchFamily="34" charset="0"/>
              </a:rPr>
              <a:t>es</a:t>
            </a:r>
            <a:r>
              <a:rPr lang="en-US" altLang="es-PE" dirty="0">
                <a:cs typeface="Arial" panose="020B0604020202020204" pitchFamily="34" charset="0"/>
              </a:rPr>
              <a:t> </a:t>
            </a:r>
            <a:r>
              <a:rPr lang="en-US" altLang="es-PE" dirty="0" err="1">
                <a:cs typeface="Arial" panose="020B0604020202020204" pitchFamily="34" charset="0"/>
              </a:rPr>
              <a:t>acrónimo</a:t>
            </a:r>
            <a:r>
              <a:rPr lang="en-US" altLang="es-PE" dirty="0">
                <a:cs typeface="Arial" panose="020B0604020202020204" pitchFamily="34" charset="0"/>
              </a:rPr>
              <a:t> de </a:t>
            </a:r>
            <a:r>
              <a:rPr lang="en-US" altLang="es-PE" i="1" dirty="0" err="1">
                <a:cs typeface="Arial" panose="020B0604020202020204" pitchFamily="34" charset="0"/>
              </a:rPr>
              <a:t>HyperText</a:t>
            </a:r>
            <a:r>
              <a:rPr lang="en-US" altLang="es-PE" i="1" dirty="0">
                <a:cs typeface="Arial" panose="020B0604020202020204" pitchFamily="34" charset="0"/>
              </a:rPr>
              <a:t> Transfer Protocol</a:t>
            </a:r>
            <a:r>
              <a:rPr lang="en-US" altLang="es-PE" dirty="0">
                <a:cs typeface="Arial" panose="020B0604020202020204" pitchFamily="34" charset="0"/>
              </a:rPr>
              <a:t> y que </a:t>
            </a:r>
            <a:r>
              <a:rPr lang="en-US" altLang="es-PE" dirty="0" err="1">
                <a:cs typeface="Arial" panose="020B0604020202020204" pitchFamily="34" charset="0"/>
              </a:rPr>
              <a:t>es</a:t>
            </a:r>
            <a:r>
              <a:rPr lang="en-US" altLang="es-PE" dirty="0">
                <a:cs typeface="Arial" panose="020B0604020202020204" pitchFamily="34" charset="0"/>
              </a:rPr>
              <a:t> el </a:t>
            </a:r>
            <a:r>
              <a:rPr lang="en-US" altLang="es-PE" dirty="0" err="1">
                <a:cs typeface="Arial" panose="020B0604020202020204" pitchFamily="34" charset="0"/>
              </a:rPr>
              <a:t>lenguaje</a:t>
            </a:r>
            <a:r>
              <a:rPr lang="en-US" altLang="es-PE" dirty="0">
                <a:cs typeface="Arial" panose="020B0604020202020204" pitchFamily="34" charset="0"/>
              </a:rPr>
              <a:t> que </a:t>
            </a:r>
            <a:r>
              <a:rPr lang="en-US" altLang="es-PE" dirty="0" err="1">
                <a:cs typeface="Arial" panose="020B0604020202020204" pitchFamily="34" charset="0"/>
              </a:rPr>
              <a:t>emplean</a:t>
            </a:r>
            <a:r>
              <a:rPr lang="en-US" altLang="es-PE" dirty="0">
                <a:cs typeface="Arial" panose="020B0604020202020204" pitchFamily="34" charset="0"/>
              </a:rPr>
              <a:t> </a:t>
            </a:r>
            <a:r>
              <a:rPr lang="en-US" altLang="es-PE" dirty="0" err="1">
                <a:cs typeface="Arial" panose="020B0604020202020204" pitchFamily="34" charset="0"/>
              </a:rPr>
              <a:t>los</a:t>
            </a:r>
            <a:r>
              <a:rPr lang="en-US" altLang="es-PE" dirty="0">
                <a:cs typeface="Arial" panose="020B0604020202020204" pitchFamily="34" charset="0"/>
              </a:rPr>
              <a:t> </a:t>
            </a:r>
            <a:r>
              <a:rPr lang="en-US" altLang="es-PE" dirty="0" err="1">
                <a:cs typeface="Arial" panose="020B0604020202020204" pitchFamily="34" charset="0"/>
              </a:rPr>
              <a:t>servidores</a:t>
            </a:r>
            <a:r>
              <a:rPr lang="en-US" altLang="es-PE" dirty="0">
                <a:cs typeface="Arial" panose="020B0604020202020204" pitchFamily="34" charset="0"/>
              </a:rPr>
              <a:t> de Web. </a:t>
            </a:r>
            <a:br>
              <a:rPr lang="en-US" altLang="es-PE" dirty="0">
                <a:cs typeface="Arial" panose="020B0604020202020204" pitchFamily="34" charset="0"/>
              </a:rPr>
            </a:br>
            <a:r>
              <a:rPr lang="en-US" altLang="es-PE" dirty="0">
                <a:cs typeface="Arial" panose="020B0604020202020204" pitchFamily="34" charset="0"/>
              </a:rPr>
              <a:t/>
            </a:r>
            <a:br>
              <a:rPr lang="en-US" altLang="es-PE" dirty="0">
                <a:cs typeface="Arial" panose="020B0604020202020204" pitchFamily="34" charset="0"/>
              </a:rPr>
            </a:br>
            <a:r>
              <a:rPr lang="en-US" altLang="es-PE" dirty="0" err="1">
                <a:cs typeface="Arial" panose="020B0604020202020204" pitchFamily="34" charset="0"/>
              </a:rPr>
              <a:t>Por</a:t>
            </a:r>
            <a:r>
              <a:rPr lang="en-US" altLang="es-PE" dirty="0">
                <a:cs typeface="Arial" panose="020B0604020202020204" pitchFamily="34" charset="0"/>
              </a:rPr>
              <a:t> </a:t>
            </a:r>
            <a:r>
              <a:rPr lang="en-US" altLang="es-PE" dirty="0" err="1">
                <a:cs typeface="Arial" panose="020B0604020202020204" pitchFamily="34" charset="0"/>
              </a:rPr>
              <a:t>esta</a:t>
            </a:r>
            <a:r>
              <a:rPr lang="en-US" altLang="es-PE" dirty="0">
                <a:cs typeface="Arial" panose="020B0604020202020204" pitchFamily="34" charset="0"/>
              </a:rPr>
              <a:t> </a:t>
            </a:r>
            <a:r>
              <a:rPr lang="en-US" altLang="es-PE" dirty="0" err="1">
                <a:cs typeface="Arial" panose="020B0604020202020204" pitchFamily="34" charset="0"/>
              </a:rPr>
              <a:t>razón</a:t>
            </a:r>
            <a:r>
              <a:rPr lang="en-US" altLang="es-PE" dirty="0">
                <a:cs typeface="Arial" panose="020B0604020202020204" pitchFamily="34" charset="0"/>
              </a:rPr>
              <a:t> se pone la </a:t>
            </a:r>
            <a:r>
              <a:rPr lang="en-US" altLang="es-PE" dirty="0" err="1">
                <a:cs typeface="Arial" panose="020B0604020202020204" pitchFamily="34" charset="0"/>
              </a:rPr>
              <a:t>etiqueta</a:t>
            </a:r>
            <a:r>
              <a:rPr lang="en-US" altLang="es-PE" dirty="0">
                <a:cs typeface="Arial" panose="020B0604020202020204" pitchFamily="34" charset="0"/>
              </a:rPr>
              <a:t> "http://" </a:t>
            </a:r>
            <a:r>
              <a:rPr lang="en-US" altLang="es-PE" dirty="0" err="1">
                <a:cs typeface="Arial" panose="020B0604020202020204" pitchFamily="34" charset="0"/>
              </a:rPr>
              <a:t>en</a:t>
            </a:r>
            <a:r>
              <a:rPr lang="en-US" altLang="es-PE" dirty="0">
                <a:cs typeface="Arial" panose="020B0604020202020204" pitchFamily="34" charset="0"/>
              </a:rPr>
              <a:t> la </a:t>
            </a:r>
            <a:r>
              <a:rPr lang="en-US" altLang="es-PE" dirty="0" err="1">
                <a:cs typeface="Arial" panose="020B0604020202020204" pitchFamily="34" charset="0"/>
              </a:rPr>
              <a:t>barra</a:t>
            </a:r>
            <a:r>
              <a:rPr lang="en-US" altLang="es-PE" dirty="0">
                <a:cs typeface="Arial" panose="020B0604020202020204" pitchFamily="34" charset="0"/>
              </a:rPr>
              <a:t> de </a:t>
            </a:r>
            <a:r>
              <a:rPr lang="en-US" altLang="es-PE" dirty="0" err="1">
                <a:cs typeface="Arial" panose="020B0604020202020204" pitchFamily="34" charset="0"/>
              </a:rPr>
              <a:t>direcciones</a:t>
            </a:r>
            <a:r>
              <a:rPr lang="en-US" altLang="es-PE" dirty="0">
                <a:cs typeface="Arial" panose="020B0604020202020204" pitchFamily="34" charset="0"/>
              </a:rPr>
              <a:t> del </a:t>
            </a:r>
            <a:r>
              <a:rPr lang="en-US" altLang="es-PE" dirty="0" err="1">
                <a:cs typeface="Arial" panose="020B0604020202020204" pitchFamily="34" charset="0"/>
              </a:rPr>
              <a:t>navegador</a:t>
            </a:r>
            <a:r>
              <a:rPr lang="en-US" altLang="es-PE" dirty="0">
                <a:cs typeface="Arial" panose="020B0604020202020204" pitchFamily="34" charset="0"/>
              </a:rPr>
              <a:t> </a:t>
            </a:r>
            <a:r>
              <a:rPr lang="en-US" altLang="es-PE" dirty="0" err="1">
                <a:cs typeface="Arial" panose="020B0604020202020204" pitchFamily="34" charset="0"/>
              </a:rPr>
              <a:t>cuando</a:t>
            </a:r>
            <a:r>
              <a:rPr lang="en-US" altLang="es-PE" dirty="0">
                <a:cs typeface="Arial" panose="020B0604020202020204" pitchFamily="34" charset="0"/>
              </a:rPr>
              <a:t> </a:t>
            </a:r>
            <a:r>
              <a:rPr lang="en-US" altLang="es-PE" dirty="0" err="1">
                <a:cs typeface="Arial" panose="020B0604020202020204" pitchFamily="34" charset="0"/>
              </a:rPr>
              <a:t>introducimos</a:t>
            </a:r>
            <a:r>
              <a:rPr lang="en-US" altLang="es-PE" dirty="0">
                <a:cs typeface="Arial" panose="020B0604020202020204" pitchFamily="34" charset="0"/>
              </a:rPr>
              <a:t> </a:t>
            </a:r>
            <a:r>
              <a:rPr lang="en-US" altLang="es-PE" dirty="0" err="1">
                <a:cs typeface="Arial" panose="020B0604020202020204" pitchFamily="34" charset="0"/>
              </a:rPr>
              <a:t>una</a:t>
            </a:r>
            <a:r>
              <a:rPr lang="en-US" altLang="es-PE" dirty="0">
                <a:cs typeface="Arial" panose="020B0604020202020204" pitchFamily="34" charset="0"/>
              </a:rPr>
              <a:t> </a:t>
            </a:r>
            <a:r>
              <a:rPr lang="en-US" altLang="es-PE" dirty="0" err="1">
                <a:cs typeface="Arial" panose="020B0604020202020204" pitchFamily="34" charset="0"/>
              </a:rPr>
              <a:t>dirección</a:t>
            </a:r>
            <a:r>
              <a:rPr lang="en-US" altLang="es-PE" dirty="0">
                <a:cs typeface="Arial" panose="020B0604020202020204" pitchFamily="34" charset="0"/>
              </a:rPr>
              <a:t> web.</a:t>
            </a:r>
            <a:endParaRPr lang="es-MX" altLang="es-PE" dirty="0">
              <a:cs typeface="Arial" panose="020B0604020202020204" pitchFamily="34" charset="0"/>
            </a:endParaRPr>
          </a:p>
          <a:p>
            <a:endParaRPr lang="es-PE" dirty="0"/>
          </a:p>
        </p:txBody>
      </p:sp>
      <p:sp>
        <p:nvSpPr>
          <p:cNvPr id="4" name="Rectángulo 3"/>
          <p:cNvSpPr/>
          <p:nvPr/>
        </p:nvSpPr>
        <p:spPr>
          <a:xfrm>
            <a:off x="0" y="1224280"/>
            <a:ext cx="12192000" cy="1742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87353"/>
            <a:ext cx="12192000" cy="9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81482"/>
            <a:ext cx="12192000" cy="3765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218111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3.bp.blogspot.com/-RvmXsYFI94Q/TfrjAuWgYqI/AAAAAAAAEoo/CxMSepJeOBo/s1600/01%25252525252Bpow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21" y="117335"/>
            <a:ext cx="11839203" cy="65793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www.aulaclic.es/internet/graficos/ie_general1.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875958" y="655100"/>
            <a:ext cx="8330360" cy="550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13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https://encrypted-tbn3.gstatic.com/images?q=tbn:ANd9GcTxlrzQqHA0GZ5Ykg2a8hWsRPXumRRbevF25w4tmzsAD7f9jkw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2" y="126999"/>
            <a:ext cx="11973673" cy="611303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altLang="es-PE" b="1" dirty="0">
                <a:cs typeface="Times New Roman" panose="02020603050405020304" pitchFamily="18" charset="0"/>
              </a:rPr>
              <a:t>VENTAJAS DE FORMACIÓN EN INTERNET </a:t>
            </a:r>
            <a:br>
              <a:rPr lang="es-MX" altLang="es-PE" b="1" dirty="0">
                <a:cs typeface="Times New Roman" panose="02020603050405020304" pitchFamily="18" charset="0"/>
              </a:rPr>
            </a:br>
            <a:endParaRPr lang="es-PE" dirty="0"/>
          </a:p>
        </p:txBody>
      </p:sp>
      <p:sp>
        <p:nvSpPr>
          <p:cNvPr id="3" name="Marcador de contenido 2"/>
          <p:cNvSpPr>
            <a:spLocks noGrp="1"/>
          </p:cNvSpPr>
          <p:nvPr>
            <p:ph idx="1"/>
          </p:nvPr>
        </p:nvSpPr>
        <p:spPr/>
        <p:txBody>
          <a:bodyPr/>
          <a:lstStyle/>
          <a:p>
            <a:pPr algn="just">
              <a:defRPr/>
            </a:pPr>
            <a:endParaRPr lang="es-MX" dirty="0">
              <a:solidFill>
                <a:schemeClr val="tx2"/>
              </a:solidFill>
              <a:latin typeface="Arial" panose="020B0604020202020204" pitchFamily="34" charset="0"/>
              <a:cs typeface="Times New Roman" panose="02020603050405020304" pitchFamily="18" charset="0"/>
            </a:endParaRPr>
          </a:p>
          <a:p>
            <a:pPr algn="just">
              <a:defRPr/>
            </a:pPr>
            <a:r>
              <a:rPr lang="es-MX" b="1" dirty="0">
                <a:solidFill>
                  <a:schemeClr val="tx2"/>
                </a:solidFill>
                <a:cs typeface="Times New Roman" panose="02020603050405020304" pitchFamily="18" charset="0"/>
              </a:rPr>
              <a:t>Sin desplazamientos</a:t>
            </a:r>
          </a:p>
          <a:p>
            <a:pPr algn="just">
              <a:defRPr/>
            </a:pPr>
            <a:r>
              <a:rPr lang="es-MX" dirty="0">
                <a:latin typeface="Arial" panose="020B0604020202020204" pitchFamily="34" charset="0"/>
                <a:cs typeface="Times New Roman" panose="02020603050405020304" pitchFamily="18" charset="0"/>
              </a:rPr>
              <a:t/>
            </a:r>
            <a:br>
              <a:rPr lang="es-MX" dirty="0">
                <a:latin typeface="Arial" panose="020B0604020202020204" pitchFamily="34" charset="0"/>
                <a:cs typeface="Times New Roman" panose="02020603050405020304" pitchFamily="18" charset="0"/>
              </a:rPr>
            </a:br>
            <a:r>
              <a:rPr lang="es-MX" dirty="0">
                <a:latin typeface="Arial" panose="020B0604020202020204" pitchFamily="34" charset="0"/>
                <a:cs typeface="Times New Roman" panose="02020603050405020304" pitchFamily="18" charset="0"/>
              </a:rPr>
              <a:t>El alumno no tiene que desplazarse al centro de enseñanza. Para personas con problemas de movilidad o que viven en sitios aislados es una gran ventaja. El no tener que desplazarse supone un ahorro importante en tiempo y en dinero</a:t>
            </a:r>
            <a:endParaRPr lang="es-PE" dirty="0"/>
          </a:p>
        </p:txBody>
      </p:sp>
      <p:sp>
        <p:nvSpPr>
          <p:cNvPr id="4" name="Rectángulo 3"/>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427694"/>
            <a:ext cx="12192000" cy="94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521824"/>
            <a:ext cx="12192000" cy="336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95874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80">
                                          <p:stCondLst>
                                            <p:cond delay="0"/>
                                          </p:stCondLst>
                                        </p:cTn>
                                        <p:tgtEl>
                                          <p:spTgt spid="3">
                                            <p:txEl>
                                              <p:pRg st="1" end="1"/>
                                            </p:txEl>
                                          </p:spTgt>
                                        </p:tgtEl>
                                      </p:cBhvr>
                                    </p:animEffect>
                                    <p:anim calcmode="lin" valueType="num">
                                      <p:cBhvr>
                                        <p:cTn id="1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1" end="1"/>
                                            </p:txEl>
                                          </p:spTgt>
                                        </p:tgtEl>
                                      </p:cBhvr>
                                      <p:to x="100000" y="60000"/>
                                    </p:animScale>
                                    <p:animScale>
                                      <p:cBhvr>
                                        <p:cTn id="19" dur="166" decel="50000">
                                          <p:stCondLst>
                                            <p:cond delay="676"/>
                                          </p:stCondLst>
                                        </p:cTn>
                                        <p:tgtEl>
                                          <p:spTgt spid="3">
                                            <p:txEl>
                                              <p:pRg st="1" end="1"/>
                                            </p:txEl>
                                          </p:spTgt>
                                        </p:tgtEl>
                                      </p:cBhvr>
                                      <p:to x="100000" y="100000"/>
                                    </p:animScale>
                                    <p:animScale>
                                      <p:cBhvr>
                                        <p:cTn id="20" dur="26">
                                          <p:stCondLst>
                                            <p:cond delay="1312"/>
                                          </p:stCondLst>
                                        </p:cTn>
                                        <p:tgtEl>
                                          <p:spTgt spid="3">
                                            <p:txEl>
                                              <p:pRg st="1" end="1"/>
                                            </p:txEl>
                                          </p:spTgt>
                                        </p:tgtEl>
                                      </p:cBhvr>
                                      <p:to x="100000" y="80000"/>
                                    </p:animScale>
                                    <p:animScale>
                                      <p:cBhvr>
                                        <p:cTn id="21" dur="166" decel="50000">
                                          <p:stCondLst>
                                            <p:cond delay="1338"/>
                                          </p:stCondLst>
                                        </p:cTn>
                                        <p:tgtEl>
                                          <p:spTgt spid="3">
                                            <p:txEl>
                                              <p:pRg st="1" end="1"/>
                                            </p:txEl>
                                          </p:spTgt>
                                        </p:tgtEl>
                                      </p:cBhvr>
                                      <p:to x="100000" y="100000"/>
                                    </p:animScale>
                                    <p:animScale>
                                      <p:cBhvr>
                                        <p:cTn id="22" dur="26">
                                          <p:stCondLst>
                                            <p:cond delay="1642"/>
                                          </p:stCondLst>
                                        </p:cTn>
                                        <p:tgtEl>
                                          <p:spTgt spid="3">
                                            <p:txEl>
                                              <p:pRg st="1" end="1"/>
                                            </p:txEl>
                                          </p:spTgt>
                                        </p:tgtEl>
                                      </p:cBhvr>
                                      <p:to x="100000" y="90000"/>
                                    </p:animScale>
                                    <p:animScale>
                                      <p:cBhvr>
                                        <p:cTn id="23" dur="166" decel="50000">
                                          <p:stCondLst>
                                            <p:cond delay="1668"/>
                                          </p:stCondLst>
                                        </p:cTn>
                                        <p:tgtEl>
                                          <p:spTgt spid="3">
                                            <p:txEl>
                                              <p:pRg st="1" end="1"/>
                                            </p:txEl>
                                          </p:spTgt>
                                        </p:tgtEl>
                                      </p:cBhvr>
                                      <p:to x="100000" y="100000"/>
                                    </p:animScale>
                                    <p:animScale>
                                      <p:cBhvr>
                                        <p:cTn id="24" dur="26">
                                          <p:stCondLst>
                                            <p:cond delay="1808"/>
                                          </p:stCondLst>
                                        </p:cTn>
                                        <p:tgtEl>
                                          <p:spTgt spid="3">
                                            <p:txEl>
                                              <p:pRg st="1" end="1"/>
                                            </p:txEl>
                                          </p:spTgt>
                                        </p:tgtEl>
                                      </p:cBhvr>
                                      <p:to x="100000" y="95000"/>
                                    </p:animScale>
                                    <p:animScale>
                                      <p:cBhvr>
                                        <p:cTn id="25" dur="166" decel="50000">
                                          <p:stCondLst>
                                            <p:cond delay="1834"/>
                                          </p:stCondLst>
                                        </p:cTn>
                                        <p:tgtEl>
                                          <p:spTgt spid="3">
                                            <p:txEl>
                                              <p:pRg st="1" end="1"/>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80">
                                          <p:stCondLst>
                                            <p:cond delay="0"/>
                                          </p:stCondLst>
                                        </p:cTn>
                                        <p:tgtEl>
                                          <p:spTgt spid="3">
                                            <p:txEl>
                                              <p:pRg st="2" end="2"/>
                                            </p:txEl>
                                          </p:spTgt>
                                        </p:tgtEl>
                                      </p:cBhvr>
                                    </p:animEffect>
                                    <p:anim calcmode="lin" valueType="num">
                                      <p:cBhvr>
                                        <p:cTn id="29"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2" end="2"/>
                                            </p:txEl>
                                          </p:spTgt>
                                        </p:tgtEl>
                                      </p:cBhvr>
                                      <p:to x="100000" y="60000"/>
                                    </p:animScale>
                                    <p:animScale>
                                      <p:cBhvr>
                                        <p:cTn id="35" dur="166" decel="50000">
                                          <p:stCondLst>
                                            <p:cond delay="676"/>
                                          </p:stCondLst>
                                        </p:cTn>
                                        <p:tgtEl>
                                          <p:spTgt spid="3">
                                            <p:txEl>
                                              <p:pRg st="2" end="2"/>
                                            </p:txEl>
                                          </p:spTgt>
                                        </p:tgtEl>
                                      </p:cBhvr>
                                      <p:to x="100000" y="100000"/>
                                    </p:animScale>
                                    <p:animScale>
                                      <p:cBhvr>
                                        <p:cTn id="36" dur="26">
                                          <p:stCondLst>
                                            <p:cond delay="1312"/>
                                          </p:stCondLst>
                                        </p:cTn>
                                        <p:tgtEl>
                                          <p:spTgt spid="3">
                                            <p:txEl>
                                              <p:pRg st="2" end="2"/>
                                            </p:txEl>
                                          </p:spTgt>
                                        </p:tgtEl>
                                      </p:cBhvr>
                                      <p:to x="100000" y="80000"/>
                                    </p:animScale>
                                    <p:animScale>
                                      <p:cBhvr>
                                        <p:cTn id="37" dur="166" decel="50000">
                                          <p:stCondLst>
                                            <p:cond delay="1338"/>
                                          </p:stCondLst>
                                        </p:cTn>
                                        <p:tgtEl>
                                          <p:spTgt spid="3">
                                            <p:txEl>
                                              <p:pRg st="2" end="2"/>
                                            </p:txEl>
                                          </p:spTgt>
                                        </p:tgtEl>
                                      </p:cBhvr>
                                      <p:to x="100000" y="100000"/>
                                    </p:animScale>
                                    <p:animScale>
                                      <p:cBhvr>
                                        <p:cTn id="38" dur="26">
                                          <p:stCondLst>
                                            <p:cond delay="1642"/>
                                          </p:stCondLst>
                                        </p:cTn>
                                        <p:tgtEl>
                                          <p:spTgt spid="3">
                                            <p:txEl>
                                              <p:pRg st="2" end="2"/>
                                            </p:txEl>
                                          </p:spTgt>
                                        </p:tgtEl>
                                      </p:cBhvr>
                                      <p:to x="100000" y="90000"/>
                                    </p:animScale>
                                    <p:animScale>
                                      <p:cBhvr>
                                        <p:cTn id="39" dur="166" decel="50000">
                                          <p:stCondLst>
                                            <p:cond delay="1668"/>
                                          </p:stCondLst>
                                        </p:cTn>
                                        <p:tgtEl>
                                          <p:spTgt spid="3">
                                            <p:txEl>
                                              <p:pRg st="2" end="2"/>
                                            </p:txEl>
                                          </p:spTgt>
                                        </p:tgtEl>
                                      </p:cBhvr>
                                      <p:to x="100000" y="100000"/>
                                    </p:animScale>
                                    <p:animScale>
                                      <p:cBhvr>
                                        <p:cTn id="40" dur="26">
                                          <p:stCondLst>
                                            <p:cond delay="1808"/>
                                          </p:stCondLst>
                                        </p:cTn>
                                        <p:tgtEl>
                                          <p:spTgt spid="3">
                                            <p:txEl>
                                              <p:pRg st="2" end="2"/>
                                            </p:txEl>
                                          </p:spTgt>
                                        </p:tgtEl>
                                      </p:cBhvr>
                                      <p:to x="100000" y="95000"/>
                                    </p:animScale>
                                    <p:animScale>
                                      <p:cBhvr>
                                        <p:cTn id="41"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s://encrypted-tbn1.gstatic.com/images?q=tbn:ANd9GcQuuZqql6IXTmIqxaKabGm2rb9rvtWrAlllhqEH6pIJNubRswC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46424"/>
            <a:ext cx="11906437" cy="602577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fontScale="90000"/>
          </a:bodyPr>
          <a:lstStyle/>
          <a:p>
            <a:r>
              <a:rPr lang="es-MX" altLang="es-PE" b="1" dirty="0" smtClean="0">
                <a:solidFill>
                  <a:schemeClr val="accent4"/>
                </a:solidFill>
                <a:cs typeface="Times New Roman" panose="02020603050405020304" pitchFamily="18" charset="0"/>
              </a:rPr>
              <a:t/>
            </a:r>
            <a:br>
              <a:rPr lang="es-MX" altLang="es-PE" b="1" dirty="0" smtClean="0">
                <a:solidFill>
                  <a:schemeClr val="accent4"/>
                </a:solidFill>
                <a:cs typeface="Times New Roman" panose="02020603050405020304" pitchFamily="18" charset="0"/>
              </a:rPr>
            </a:br>
            <a:r>
              <a:rPr lang="es-MX" altLang="es-PE" b="1" dirty="0" smtClean="0">
                <a:solidFill>
                  <a:schemeClr val="accent4"/>
                </a:solidFill>
                <a:cs typeface="Times New Roman" panose="02020603050405020304" pitchFamily="18" charset="0"/>
              </a:rPr>
              <a:t>VENTAJAS </a:t>
            </a:r>
            <a:r>
              <a:rPr lang="es-MX" altLang="es-PE" b="1" dirty="0">
                <a:solidFill>
                  <a:schemeClr val="accent4"/>
                </a:solidFill>
                <a:cs typeface="Times New Roman" panose="02020603050405020304" pitchFamily="18" charset="0"/>
              </a:rPr>
              <a:t>DE FORMACIÓN EN INTERNET </a:t>
            </a:r>
            <a:r>
              <a:rPr lang="es-MX" altLang="es-PE" b="1" dirty="0">
                <a:cs typeface="Times New Roman" panose="02020603050405020304" pitchFamily="18" charset="0"/>
              </a:rPr>
              <a:t/>
            </a:r>
            <a:br>
              <a:rPr lang="es-MX" altLang="es-PE" b="1" dirty="0">
                <a:cs typeface="Times New Roman" panose="02020603050405020304" pitchFamily="18" charset="0"/>
              </a:rPr>
            </a:br>
            <a:endParaRPr lang="es-PE" dirty="0"/>
          </a:p>
        </p:txBody>
      </p:sp>
      <p:sp>
        <p:nvSpPr>
          <p:cNvPr id="3" name="Marcador de contenido 2"/>
          <p:cNvSpPr>
            <a:spLocks noGrp="1"/>
          </p:cNvSpPr>
          <p:nvPr>
            <p:ph idx="1"/>
          </p:nvPr>
        </p:nvSpPr>
        <p:spPr/>
        <p:txBody>
          <a:bodyPr/>
          <a:lstStyle/>
          <a:p>
            <a:pPr>
              <a:spcBef>
                <a:spcPct val="0"/>
              </a:spcBef>
              <a:buClrTx/>
              <a:buNone/>
            </a:pPr>
            <a:r>
              <a:rPr lang="es-MX" altLang="es-PE" b="1" dirty="0">
                <a:solidFill>
                  <a:schemeClr val="bg1"/>
                </a:solidFill>
                <a:cs typeface="Times New Roman" panose="02020603050405020304" pitchFamily="18" charset="0"/>
              </a:rPr>
              <a:t>Sin horarios</a:t>
            </a:r>
          </a:p>
          <a:p>
            <a:pPr>
              <a:spcBef>
                <a:spcPct val="0"/>
              </a:spcBef>
              <a:buClrTx/>
              <a:buNone/>
            </a:pPr>
            <a:r>
              <a:rPr lang="es-MX" altLang="es-PE" dirty="0">
                <a:solidFill>
                  <a:schemeClr val="bg1"/>
                </a:solidFill>
                <a:cs typeface="Times New Roman" panose="02020603050405020304" pitchFamily="18" charset="0"/>
              </a:rPr>
              <a:t/>
            </a:r>
            <a:br>
              <a:rPr lang="es-MX" altLang="es-PE" dirty="0">
                <a:solidFill>
                  <a:schemeClr val="bg1"/>
                </a:solidFill>
                <a:cs typeface="Times New Roman" panose="02020603050405020304" pitchFamily="18" charset="0"/>
              </a:rPr>
            </a:br>
            <a:r>
              <a:rPr lang="es-MX" altLang="es-PE" dirty="0">
                <a:solidFill>
                  <a:schemeClr val="bg1"/>
                </a:solidFill>
                <a:cs typeface="Times New Roman" panose="02020603050405020304" pitchFamily="18" charset="0"/>
              </a:rPr>
              <a:t>Es más fácil adaptar los horarios para realizar el estudio. Las actividades que no necesitan del profesor se pueden realizar a cualquier hora.</a:t>
            </a:r>
            <a:br>
              <a:rPr lang="es-MX" altLang="es-PE" dirty="0">
                <a:solidFill>
                  <a:schemeClr val="bg1"/>
                </a:solidFill>
                <a:cs typeface="Times New Roman" panose="02020603050405020304" pitchFamily="18" charset="0"/>
              </a:rPr>
            </a:br>
            <a:r>
              <a:rPr lang="es-MX" altLang="es-PE" dirty="0">
                <a:solidFill>
                  <a:schemeClr val="bg1"/>
                </a:solidFill>
                <a:cs typeface="Times New Roman" panose="02020603050405020304" pitchFamily="18" charset="0"/>
              </a:rPr>
              <a:t/>
            </a:r>
            <a:br>
              <a:rPr lang="es-MX" altLang="es-PE" dirty="0">
                <a:solidFill>
                  <a:schemeClr val="bg1"/>
                </a:solidFill>
                <a:cs typeface="Times New Roman" panose="02020603050405020304" pitchFamily="18" charset="0"/>
              </a:rPr>
            </a:br>
            <a:r>
              <a:rPr lang="es-MX" altLang="es-PE" b="1" dirty="0">
                <a:solidFill>
                  <a:schemeClr val="bg1"/>
                </a:solidFill>
                <a:cs typeface="Times New Roman" panose="02020603050405020304" pitchFamily="18" charset="0"/>
              </a:rPr>
              <a:t>Barata</a:t>
            </a:r>
          </a:p>
          <a:p>
            <a:pPr>
              <a:spcBef>
                <a:spcPct val="0"/>
              </a:spcBef>
              <a:buClrTx/>
              <a:buNone/>
            </a:pPr>
            <a:r>
              <a:rPr lang="es-MX" altLang="es-PE" dirty="0">
                <a:solidFill>
                  <a:schemeClr val="bg1"/>
                </a:solidFill>
                <a:cs typeface="Times New Roman" panose="02020603050405020304" pitchFamily="18" charset="0"/>
              </a:rPr>
              <a:t/>
            </a:r>
            <a:br>
              <a:rPr lang="es-MX" altLang="es-PE" dirty="0">
                <a:solidFill>
                  <a:schemeClr val="bg1"/>
                </a:solidFill>
                <a:cs typeface="Times New Roman" panose="02020603050405020304" pitchFamily="18" charset="0"/>
              </a:rPr>
            </a:br>
            <a:r>
              <a:rPr lang="es-MX" altLang="es-PE" dirty="0">
                <a:solidFill>
                  <a:schemeClr val="bg1"/>
                </a:solidFill>
                <a:cs typeface="Times New Roman" panose="02020603050405020304" pitchFamily="18" charset="0"/>
              </a:rPr>
              <a:t>Un curso por Internet es más barato que uno presencial, ya que se puede llegar a mucha gente y un profesor puede atender a más alumnos que en una clase presencial.</a:t>
            </a:r>
            <a:endParaRPr lang="es-PE" dirty="0">
              <a:solidFill>
                <a:schemeClr val="bg1"/>
              </a:solidFill>
            </a:endParaRPr>
          </a:p>
        </p:txBody>
      </p:sp>
      <p:sp>
        <p:nvSpPr>
          <p:cNvPr id="4" name="Rectángulo 3"/>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20117"/>
            <a:ext cx="12192000" cy="9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14246"/>
            <a:ext cx="12192000" cy="4437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276326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6" presetClass="entr" presetSubtype="16"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circle(in)">
                                      <p:cBhvr>
                                        <p:cTn id="16" dur="2000"/>
                                        <p:tgtEl>
                                          <p:spTgt spid="3">
                                            <p:txEl>
                                              <p:pRg st="1" end="1"/>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ircle(in)">
                                      <p:cBhvr>
                                        <p:cTn id="19"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i30.tinypic.com/1zgqk1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65" y="228600"/>
            <a:ext cx="11873753" cy="59435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altLang="es-PE" sz="3600" b="1" dirty="0">
                <a:solidFill>
                  <a:schemeClr val="accent6">
                    <a:lumMod val="60000"/>
                    <a:lumOff val="40000"/>
                  </a:schemeClr>
                </a:solidFill>
                <a:latin typeface="Verdana" panose="020B0604030504040204" pitchFamily="34" charset="0"/>
              </a:rPr>
              <a:t>HERRAMIENTAS PERSONALES</a:t>
            </a:r>
            <a:endParaRPr lang="es-PE" b="1" dirty="0">
              <a:solidFill>
                <a:schemeClr val="accent6">
                  <a:lumMod val="60000"/>
                  <a:lumOff val="40000"/>
                </a:schemeClr>
              </a:solidFill>
            </a:endParaRPr>
          </a:p>
        </p:txBody>
      </p:sp>
      <p:sp>
        <p:nvSpPr>
          <p:cNvPr id="3" name="Marcador de contenido 2"/>
          <p:cNvSpPr>
            <a:spLocks noGrp="1"/>
          </p:cNvSpPr>
          <p:nvPr>
            <p:ph idx="1"/>
          </p:nvPr>
        </p:nvSpPr>
        <p:spPr/>
        <p:txBody>
          <a:bodyPr/>
          <a:lstStyle/>
          <a:p>
            <a:pPr algn="just"/>
            <a:r>
              <a:rPr lang="es-ES" altLang="es-PE" dirty="0">
                <a:solidFill>
                  <a:schemeClr val="accent5"/>
                </a:solidFill>
              </a:rPr>
              <a:t>Navegadores: Firefox, Internet Explorer</a:t>
            </a:r>
          </a:p>
          <a:p>
            <a:pPr algn="just"/>
            <a:r>
              <a:rPr lang="es-ES" altLang="es-PE" dirty="0">
                <a:solidFill>
                  <a:schemeClr val="accent5"/>
                </a:solidFill>
              </a:rPr>
              <a:t>Correo: Outlook, Gmail</a:t>
            </a:r>
          </a:p>
          <a:p>
            <a:pPr algn="just"/>
            <a:r>
              <a:rPr lang="es-ES" altLang="es-PE" dirty="0">
                <a:solidFill>
                  <a:schemeClr val="accent5"/>
                </a:solidFill>
              </a:rPr>
              <a:t>Búsqueda: Google, </a:t>
            </a:r>
            <a:r>
              <a:rPr lang="es-ES" altLang="es-PE" dirty="0" err="1">
                <a:solidFill>
                  <a:schemeClr val="accent5"/>
                </a:solidFill>
              </a:rPr>
              <a:t>yahoo</a:t>
            </a:r>
            <a:r>
              <a:rPr lang="es-ES" altLang="es-PE" dirty="0">
                <a:solidFill>
                  <a:schemeClr val="accent5"/>
                </a:solidFill>
              </a:rPr>
              <a:t>,…</a:t>
            </a:r>
          </a:p>
          <a:p>
            <a:pPr algn="just"/>
            <a:r>
              <a:rPr lang="es-ES" altLang="es-PE" dirty="0">
                <a:solidFill>
                  <a:schemeClr val="accent5"/>
                </a:solidFill>
              </a:rPr>
              <a:t>Mensajería instantánea: Skype, Messenger, etc.</a:t>
            </a:r>
          </a:p>
          <a:p>
            <a:pPr algn="just"/>
            <a:r>
              <a:rPr lang="es-ES" altLang="es-PE" dirty="0">
                <a:solidFill>
                  <a:schemeClr val="accent5"/>
                </a:solidFill>
              </a:rPr>
              <a:t>Noticias</a:t>
            </a:r>
          </a:p>
          <a:p>
            <a:pPr algn="just"/>
            <a:r>
              <a:rPr lang="es-ES" altLang="es-PE" dirty="0">
                <a:solidFill>
                  <a:schemeClr val="accent5"/>
                </a:solidFill>
              </a:rPr>
              <a:t>Redes sociales: </a:t>
            </a:r>
            <a:r>
              <a:rPr lang="es-ES" altLang="es-PE" dirty="0" err="1">
                <a:solidFill>
                  <a:schemeClr val="accent5"/>
                </a:solidFill>
              </a:rPr>
              <a:t>Myspace</a:t>
            </a:r>
            <a:r>
              <a:rPr lang="es-ES" altLang="es-PE" dirty="0">
                <a:solidFill>
                  <a:schemeClr val="accent5"/>
                </a:solidFill>
              </a:rPr>
              <a:t>, Facebook, </a:t>
            </a:r>
            <a:r>
              <a:rPr lang="es-ES" altLang="es-PE" dirty="0" err="1">
                <a:solidFill>
                  <a:schemeClr val="accent5"/>
                </a:solidFill>
              </a:rPr>
              <a:t>Linkedyn</a:t>
            </a:r>
            <a:endParaRPr lang="es-ES" altLang="es-PE" dirty="0">
              <a:solidFill>
                <a:schemeClr val="accent5"/>
              </a:solidFill>
            </a:endParaRPr>
          </a:p>
          <a:p>
            <a:pPr algn="just"/>
            <a:r>
              <a:rPr lang="es-ES" altLang="es-PE" dirty="0" err="1">
                <a:solidFill>
                  <a:schemeClr val="accent5"/>
                </a:solidFill>
              </a:rPr>
              <a:t>Geolocalizadores</a:t>
            </a:r>
            <a:r>
              <a:rPr lang="es-ES" altLang="es-PE" dirty="0">
                <a:solidFill>
                  <a:schemeClr val="accent5"/>
                </a:solidFill>
              </a:rPr>
              <a:t>: google </a:t>
            </a:r>
            <a:r>
              <a:rPr lang="es-ES" altLang="es-PE" dirty="0" err="1">
                <a:solidFill>
                  <a:schemeClr val="accent5"/>
                </a:solidFill>
              </a:rPr>
              <a:t>maps</a:t>
            </a:r>
            <a:endParaRPr lang="es-ES" altLang="es-PE" dirty="0">
              <a:solidFill>
                <a:schemeClr val="accent5"/>
              </a:solidFill>
            </a:endParaRPr>
          </a:p>
          <a:p>
            <a:endParaRPr lang="es-PE" dirty="0"/>
          </a:p>
        </p:txBody>
      </p:sp>
      <p:sp>
        <p:nvSpPr>
          <p:cNvPr id="4" name="Rectángulo 3"/>
          <p:cNvSpPr/>
          <p:nvPr/>
        </p:nvSpPr>
        <p:spPr>
          <a:xfrm>
            <a:off x="0" y="1224280"/>
            <a:ext cx="12192000" cy="2011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7" name="Rectángulo 6"/>
          <p:cNvSpPr/>
          <p:nvPr/>
        </p:nvSpPr>
        <p:spPr>
          <a:xfrm>
            <a:off x="0" y="6320118"/>
            <a:ext cx="12192000" cy="9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p:cNvSpPr/>
          <p:nvPr/>
        </p:nvSpPr>
        <p:spPr>
          <a:xfrm>
            <a:off x="0" y="6414247"/>
            <a:ext cx="12192000" cy="4437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139184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
                                            <p:txEl>
                                              <p:pRg st="0" end="0"/>
                                            </p:txEl>
                                          </p:spTgt>
                                        </p:tgtEl>
                                      </p:cBhvr>
                                    </p:animEffect>
                                  </p:childTnLst>
                                </p:cTn>
                              </p:par>
                              <p:par>
                                <p:cTn id="28" presetID="53" presetClass="entr" presetSubtype="16" fill="hold"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p:cTn id="3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2" dur="500"/>
                                        <p:tgtEl>
                                          <p:spTgt spid="3">
                                            <p:txEl>
                                              <p:pRg st="1" end="1"/>
                                            </p:txEl>
                                          </p:spTgt>
                                        </p:tgtEl>
                                      </p:cBhvr>
                                    </p:animEffect>
                                  </p:childTnLst>
                                </p:cTn>
                              </p:par>
                              <p:par>
                                <p:cTn id="33" presetID="53" presetClass="entr" presetSubtype="16"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p:cTn id="3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7" dur="500"/>
                                        <p:tgtEl>
                                          <p:spTgt spid="3">
                                            <p:txEl>
                                              <p:pRg st="2" end="2"/>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3">
                                            <p:txEl>
                                              <p:pRg st="3" end="3"/>
                                            </p:txEl>
                                          </p:spTgt>
                                        </p:tgtEl>
                                      </p:cBhvr>
                                    </p:animEffect>
                                  </p:childTnLst>
                                </p:cTn>
                              </p:par>
                              <p:par>
                                <p:cTn id="43" presetID="53" presetClass="entr" presetSubtype="16" fill="hold"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p:cTn id="4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7" dur="500"/>
                                        <p:tgtEl>
                                          <p:spTgt spid="3">
                                            <p:txEl>
                                              <p:pRg st="4" end="4"/>
                                            </p:txEl>
                                          </p:spTgt>
                                        </p:tgtEl>
                                      </p:cBhvr>
                                    </p:animEffect>
                                  </p:childTnLst>
                                </p:cTn>
                              </p:par>
                              <p:par>
                                <p:cTn id="48" presetID="53" presetClass="entr" presetSubtype="16" fill="hold" nodeType="with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 calcmode="lin" valueType="num">
                                      <p:cBhvr>
                                        <p:cTn id="5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2" dur="500"/>
                                        <p:tgtEl>
                                          <p:spTgt spid="3">
                                            <p:txEl>
                                              <p:pRg st="5" end="5"/>
                                            </p:txEl>
                                          </p:spTgt>
                                        </p:tgtEl>
                                      </p:cBhvr>
                                    </p:animEffect>
                                  </p:childTnLst>
                                </p:cTn>
                              </p:par>
                              <p:par>
                                <p:cTn id="53" presetID="53" presetClass="entr" presetSubtype="16"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i54.tinypic.com/wk4nq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27000"/>
            <a:ext cx="11919884" cy="615277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altLang="es-PE" sz="3600" b="1" dirty="0">
                <a:solidFill>
                  <a:schemeClr val="accent6">
                    <a:lumMod val="60000"/>
                    <a:lumOff val="40000"/>
                  </a:schemeClr>
                </a:solidFill>
                <a:latin typeface="Verdana" panose="020B0604030504040204" pitchFamily="34" charset="0"/>
              </a:rPr>
              <a:t>HERRAMIENTAS DE PRODUCCI</a:t>
            </a:r>
            <a:r>
              <a:rPr lang="es-ES" altLang="es-PE" sz="3600" b="1" dirty="0">
                <a:solidFill>
                  <a:schemeClr val="accent6">
                    <a:lumMod val="60000"/>
                    <a:lumOff val="40000"/>
                  </a:schemeClr>
                </a:solidFill>
              </a:rPr>
              <a:t>Ó</a:t>
            </a:r>
            <a:r>
              <a:rPr lang="es-ES" altLang="es-PE" sz="3600" b="1" dirty="0">
                <a:solidFill>
                  <a:schemeClr val="accent6">
                    <a:lumMod val="60000"/>
                    <a:lumOff val="40000"/>
                  </a:schemeClr>
                </a:solidFill>
                <a:latin typeface="Verdana" panose="020B0604030504040204" pitchFamily="34" charset="0"/>
              </a:rPr>
              <a:t>N</a:t>
            </a:r>
            <a:endParaRPr lang="es-PE" b="1" dirty="0">
              <a:solidFill>
                <a:schemeClr val="accent6">
                  <a:lumMod val="60000"/>
                  <a:lumOff val="40000"/>
                </a:schemeClr>
              </a:solidFill>
            </a:endParaRPr>
          </a:p>
        </p:txBody>
      </p:sp>
      <p:sp>
        <p:nvSpPr>
          <p:cNvPr id="3" name="Marcador de contenido 2"/>
          <p:cNvSpPr>
            <a:spLocks noGrp="1"/>
          </p:cNvSpPr>
          <p:nvPr>
            <p:ph idx="1"/>
          </p:nvPr>
        </p:nvSpPr>
        <p:spPr/>
        <p:txBody>
          <a:bodyPr/>
          <a:lstStyle/>
          <a:p>
            <a:pPr algn="just"/>
            <a:r>
              <a:rPr lang="es-ES" altLang="es-PE" b="1" dirty="0">
                <a:solidFill>
                  <a:schemeClr val="bg2"/>
                </a:solidFill>
              </a:rPr>
              <a:t>Ofimática: google </a:t>
            </a:r>
            <a:r>
              <a:rPr lang="es-ES" altLang="es-PE" b="1" dirty="0" err="1">
                <a:solidFill>
                  <a:schemeClr val="bg2"/>
                </a:solidFill>
              </a:rPr>
              <a:t>docs</a:t>
            </a:r>
            <a:endParaRPr lang="es-ES" altLang="es-PE" b="1" dirty="0">
              <a:solidFill>
                <a:schemeClr val="bg2"/>
              </a:solidFill>
            </a:endParaRPr>
          </a:p>
          <a:p>
            <a:pPr algn="just"/>
            <a:r>
              <a:rPr lang="es-ES" altLang="es-PE" b="1" dirty="0">
                <a:solidFill>
                  <a:schemeClr val="bg2"/>
                </a:solidFill>
              </a:rPr>
              <a:t>Presentaciones: </a:t>
            </a:r>
            <a:r>
              <a:rPr lang="es-ES" altLang="es-PE" b="1" dirty="0" err="1">
                <a:solidFill>
                  <a:schemeClr val="bg2"/>
                </a:solidFill>
              </a:rPr>
              <a:t>slideshare</a:t>
            </a:r>
            <a:endParaRPr lang="es-ES" altLang="es-PE" b="1" dirty="0">
              <a:solidFill>
                <a:schemeClr val="bg2"/>
              </a:solidFill>
            </a:endParaRPr>
          </a:p>
          <a:p>
            <a:pPr algn="just"/>
            <a:r>
              <a:rPr lang="es-ES" altLang="es-PE" b="1" dirty="0">
                <a:solidFill>
                  <a:schemeClr val="bg2"/>
                </a:solidFill>
              </a:rPr>
              <a:t>Imágenes/fotos: </a:t>
            </a:r>
            <a:r>
              <a:rPr lang="es-ES" altLang="es-PE" b="1" dirty="0" err="1">
                <a:solidFill>
                  <a:schemeClr val="bg2"/>
                </a:solidFill>
              </a:rPr>
              <a:t>picasa</a:t>
            </a:r>
            <a:r>
              <a:rPr lang="es-ES" altLang="es-PE" b="1" dirty="0">
                <a:solidFill>
                  <a:schemeClr val="bg2"/>
                </a:solidFill>
              </a:rPr>
              <a:t>, </a:t>
            </a:r>
            <a:r>
              <a:rPr lang="es-ES" altLang="es-PE" b="1" dirty="0" err="1">
                <a:solidFill>
                  <a:schemeClr val="bg2"/>
                </a:solidFill>
              </a:rPr>
              <a:t>flickr</a:t>
            </a:r>
            <a:endParaRPr lang="es-ES" altLang="es-PE" b="1" dirty="0">
              <a:solidFill>
                <a:schemeClr val="bg2"/>
              </a:solidFill>
            </a:endParaRPr>
          </a:p>
          <a:p>
            <a:pPr algn="just"/>
            <a:r>
              <a:rPr lang="es-ES" altLang="es-PE" b="1" dirty="0">
                <a:solidFill>
                  <a:schemeClr val="bg2"/>
                </a:solidFill>
              </a:rPr>
              <a:t>Blogs: </a:t>
            </a:r>
            <a:r>
              <a:rPr lang="es-ES" altLang="es-PE" b="1" dirty="0" err="1">
                <a:solidFill>
                  <a:schemeClr val="bg2"/>
                </a:solidFill>
              </a:rPr>
              <a:t>blogger</a:t>
            </a:r>
            <a:endParaRPr lang="es-ES" altLang="es-PE" b="1" dirty="0">
              <a:solidFill>
                <a:schemeClr val="bg2"/>
              </a:solidFill>
            </a:endParaRPr>
          </a:p>
          <a:p>
            <a:pPr algn="just"/>
            <a:r>
              <a:rPr lang="es-ES" altLang="es-PE" b="1" dirty="0">
                <a:solidFill>
                  <a:schemeClr val="bg2"/>
                </a:solidFill>
              </a:rPr>
              <a:t>Wiki: </a:t>
            </a:r>
            <a:r>
              <a:rPr lang="es-ES" altLang="es-PE" b="1" dirty="0" err="1">
                <a:solidFill>
                  <a:schemeClr val="bg2"/>
                </a:solidFill>
              </a:rPr>
              <a:t>wikispaces</a:t>
            </a:r>
            <a:endParaRPr lang="es-ES" altLang="es-PE" b="1" dirty="0">
              <a:solidFill>
                <a:schemeClr val="bg2"/>
              </a:solidFill>
            </a:endParaRPr>
          </a:p>
          <a:p>
            <a:pPr algn="just"/>
            <a:r>
              <a:rPr lang="es-ES" altLang="es-PE" b="1" dirty="0">
                <a:solidFill>
                  <a:schemeClr val="bg2"/>
                </a:solidFill>
              </a:rPr>
              <a:t>Contenidos multimedia: </a:t>
            </a:r>
            <a:r>
              <a:rPr lang="es-ES" altLang="es-PE" b="1" dirty="0" err="1">
                <a:solidFill>
                  <a:schemeClr val="bg2"/>
                </a:solidFill>
              </a:rPr>
              <a:t>youtube</a:t>
            </a:r>
            <a:endParaRPr lang="es-ES" altLang="es-PE" b="1" dirty="0">
              <a:solidFill>
                <a:schemeClr val="bg2"/>
              </a:solidFill>
            </a:endParaRPr>
          </a:p>
          <a:p>
            <a:pPr algn="just"/>
            <a:r>
              <a:rPr lang="es-ES" altLang="es-PE" b="1" dirty="0">
                <a:solidFill>
                  <a:schemeClr val="bg2"/>
                </a:solidFill>
              </a:rPr>
              <a:t>Etc.</a:t>
            </a:r>
          </a:p>
          <a:p>
            <a:endParaRPr lang="es-PE" dirty="0"/>
          </a:p>
        </p:txBody>
      </p:sp>
      <p:sp>
        <p:nvSpPr>
          <p:cNvPr id="4" name="Rectángulo 3"/>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73906"/>
            <a:ext cx="12192000" cy="6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41141"/>
            <a:ext cx="12192000" cy="4168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99137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https://encrypted-tbn2.gstatic.com/images?q=tbn:ANd9GcTsWssSRnMBnYSEKlY3sQ4sZX4EXK7yEs1aDAC-VRZ6MnCik5B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4" y="127000"/>
            <a:ext cx="11919884" cy="616859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altLang="es-PE" b="1" dirty="0">
                <a:solidFill>
                  <a:schemeClr val="accent6">
                    <a:lumMod val="60000"/>
                    <a:lumOff val="40000"/>
                  </a:schemeClr>
                </a:solidFill>
              </a:rPr>
              <a:t>¿QUÉ SON LAS TIC’S?</a:t>
            </a:r>
            <a:endParaRPr lang="es-PE" b="1" dirty="0">
              <a:solidFill>
                <a:schemeClr val="accent6">
                  <a:lumMod val="60000"/>
                  <a:lumOff val="40000"/>
                </a:schemeClr>
              </a:solidFill>
            </a:endParaRPr>
          </a:p>
        </p:txBody>
      </p:sp>
      <p:sp>
        <p:nvSpPr>
          <p:cNvPr id="3" name="Marcador de contenido 2"/>
          <p:cNvSpPr>
            <a:spLocks noGrp="1"/>
          </p:cNvSpPr>
          <p:nvPr>
            <p:ph idx="1"/>
          </p:nvPr>
        </p:nvSpPr>
        <p:spPr/>
        <p:txBody>
          <a:bodyPr/>
          <a:lstStyle/>
          <a:p>
            <a:pPr algn="just"/>
            <a:r>
              <a:rPr lang="es-ES" altLang="es-PE" b="1" dirty="0">
                <a:solidFill>
                  <a:schemeClr val="accent5"/>
                </a:solidFill>
              </a:rPr>
              <a:t>Las nuevas tecnologías de la Información y Comunicación son aquellas herramientas informáticas que procesan, almacenan, sintetizan, recuperan y presentan información representada de la más variada forma.</a:t>
            </a:r>
          </a:p>
          <a:p>
            <a:pPr algn="just"/>
            <a:endParaRPr lang="es-ES" altLang="es-PE" b="1" dirty="0">
              <a:solidFill>
                <a:schemeClr val="accent5"/>
              </a:solidFill>
            </a:endParaRPr>
          </a:p>
          <a:p>
            <a:pPr algn="just"/>
            <a:r>
              <a:rPr lang="es-ES" altLang="es-PE" b="1" dirty="0">
                <a:solidFill>
                  <a:schemeClr val="accent5"/>
                </a:solidFill>
              </a:rPr>
              <a:t>Es un conjunto de herramientas, soportes y canales para el tratamiento y acceso a la información. Constituyen nuevos soportes y canales para dar forma, registrar, almacenar y difundir contenidos informacionales. </a:t>
            </a:r>
          </a:p>
          <a:p>
            <a:endParaRPr lang="es-PE" dirty="0"/>
          </a:p>
        </p:txBody>
      </p:sp>
      <p:sp>
        <p:nvSpPr>
          <p:cNvPr id="4" name="Rectángulo 3"/>
          <p:cNvSpPr/>
          <p:nvPr/>
        </p:nvSpPr>
        <p:spPr>
          <a:xfrm>
            <a:off x="0" y="1214792"/>
            <a:ext cx="12192000" cy="2145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400800"/>
            <a:ext cx="12192000" cy="80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81482"/>
            <a:ext cx="12192000" cy="3765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3969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plantillas-powerpoint.com/wp-content/uploads/2009/04/224_exam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22" y="74751"/>
            <a:ext cx="11939390" cy="67330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20080327-lap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19" y="320909"/>
            <a:ext cx="148113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 descr="pizar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4901" y="454306"/>
            <a:ext cx="2735262"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4" descr="Imagen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7625" y="2767012"/>
            <a:ext cx="22129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diapositiva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4788" y="268684"/>
            <a:ext cx="1800225"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descr="asus-ee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093" y="2767012"/>
            <a:ext cx="216058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2" descr="iljin-pryector-movil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8865" y="3070225"/>
            <a:ext cx="22320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4" descr="acceso_powerpoint">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3691" y="1660257"/>
            <a:ext cx="12223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6" descr="Biblioteca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49594" y="333375"/>
            <a:ext cx="183038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8" descr="3_icolor1">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5365" y="5333718"/>
            <a:ext cx="1728788"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0" descr="Foto%20Carpetas%20Anilla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2762" y="5306872"/>
            <a:ext cx="1873250"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2" descr="ICONO-IE-7">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45624" y="3076575"/>
            <a:ext cx="16922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4" descr="mochila1sq8">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51741" y="5072062"/>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6" descr="pen_drive_kingston_1_gb"/>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54331" y="4686160"/>
            <a:ext cx="2074862"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582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arn(inVertical)">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circle(in)">
                                      <p:cBhvr>
                                        <p:cTn id="61" dur="20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heel(1)">
                                      <p:cBhvr>
                                        <p:cTn id="66" dur="20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randombar(horizontal)">
                                      <p:cBhvr>
                                        <p:cTn id="7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encrypted-tbn2.gstatic.com/images?q=tbn:ANd9GcTnc-V6W5gyyTN-6HiDstB5k4gkOHdd8BcnzLVTfn_lhVX62Rm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12" y="127000"/>
            <a:ext cx="11887200" cy="585754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a:bodyPr>
          <a:lstStyle/>
          <a:p>
            <a:pPr>
              <a:spcBef>
                <a:spcPts val="0"/>
              </a:spcBef>
            </a:pPr>
            <a:r>
              <a:rPr lang="es-ES" altLang="es-PE" b="1" dirty="0" smtClean="0">
                <a:solidFill>
                  <a:schemeClr val="accent6">
                    <a:lumMod val="75000"/>
                  </a:schemeClr>
                </a:solidFill>
                <a:latin typeface="Arial Black" panose="020B0A04020102020204" pitchFamily="34" charset="0"/>
              </a:rPr>
              <a:t>    </a:t>
            </a:r>
            <a:r>
              <a:rPr lang="es-ES" altLang="es-PE" b="1" dirty="0" smtClean="0">
                <a:solidFill>
                  <a:schemeClr val="accent6"/>
                </a:solidFill>
                <a:latin typeface="Arial Black" panose="020B0A04020102020204" pitchFamily="34" charset="0"/>
              </a:rPr>
              <a:t>INTERNET</a:t>
            </a:r>
            <a:endParaRPr lang="es-ES" b="1" noProof="1">
              <a:solidFill>
                <a:schemeClr val="accent6"/>
              </a:solidFill>
              <a:latin typeface="Arial Black" panose="020B0A04020102020204" pitchFamily="34" charset="0"/>
            </a:endParaRPr>
          </a:p>
        </p:txBody>
      </p:sp>
      <p:sp>
        <p:nvSpPr>
          <p:cNvPr id="3" name="Marcador de posición de contenido 2"/>
          <p:cNvSpPr>
            <a:spLocks noGrp="1"/>
          </p:cNvSpPr>
          <p:nvPr>
            <p:ph idx="1"/>
          </p:nvPr>
        </p:nvSpPr>
        <p:spPr>
          <a:xfrm>
            <a:off x="1066800" y="1438835"/>
            <a:ext cx="10058400" cy="5109883"/>
          </a:xfrm>
        </p:spPr>
        <p:txBody>
          <a:bodyPr>
            <a:normAutofit/>
          </a:bodyPr>
          <a:lstStyle/>
          <a:p>
            <a:pPr marL="538163" indent="-273050" algn="just">
              <a:lnSpc>
                <a:spcPct val="90000"/>
              </a:lnSpc>
              <a:buFont typeface="Wingdings" panose="05000000000000000000" pitchFamily="2" charset="2"/>
              <a:buChar char="Ø"/>
              <a:defRPr/>
            </a:pPr>
            <a:endParaRPr lang="es-ES_tradnl" dirty="0" smtClean="0">
              <a:solidFill>
                <a:schemeClr val="accent5">
                  <a:lumMod val="60000"/>
                  <a:lumOff val="40000"/>
                </a:schemeClr>
              </a:solidFill>
            </a:endParaRPr>
          </a:p>
          <a:p>
            <a:pPr marL="538163" indent="-273050" algn="just">
              <a:lnSpc>
                <a:spcPct val="90000"/>
              </a:lnSpc>
              <a:buFont typeface="Wingdings" panose="05000000000000000000" pitchFamily="2" charset="2"/>
              <a:buChar char="Ø"/>
              <a:defRPr/>
            </a:pPr>
            <a:r>
              <a:rPr lang="es-ES_tradnl" dirty="0" smtClean="0">
                <a:solidFill>
                  <a:schemeClr val="accent5"/>
                </a:solidFill>
              </a:rPr>
              <a:t>Es </a:t>
            </a:r>
            <a:r>
              <a:rPr lang="es-ES_tradnl" dirty="0">
                <a:solidFill>
                  <a:schemeClr val="accent5"/>
                </a:solidFill>
              </a:rPr>
              <a:t>una red</a:t>
            </a:r>
          </a:p>
          <a:p>
            <a:pPr lvl="1" algn="just">
              <a:lnSpc>
                <a:spcPct val="90000"/>
              </a:lnSpc>
              <a:defRPr/>
            </a:pPr>
            <a:r>
              <a:rPr lang="es-ES" sz="2200" dirty="0">
                <a:solidFill>
                  <a:schemeClr val="accent5"/>
                </a:solidFill>
              </a:rPr>
              <a:t>Mundial de ordenadores, formada por redes de menor dimensión, que permite transferir información desde una máquina a otra de la red bajo un conjunto de reglas o protocolos </a:t>
            </a:r>
            <a:r>
              <a:rPr lang="es-ES" sz="2200" dirty="0" smtClean="0">
                <a:solidFill>
                  <a:schemeClr val="accent5"/>
                </a:solidFill>
              </a:rPr>
              <a:t>establecidos.</a:t>
            </a:r>
          </a:p>
          <a:p>
            <a:pPr marL="320040" lvl="1" indent="0" algn="just">
              <a:lnSpc>
                <a:spcPct val="90000"/>
              </a:lnSpc>
              <a:buNone/>
              <a:defRPr/>
            </a:pPr>
            <a:endParaRPr lang="es-ES" sz="2200" dirty="0" smtClean="0">
              <a:solidFill>
                <a:schemeClr val="accent5"/>
              </a:solidFill>
            </a:endParaRPr>
          </a:p>
          <a:p>
            <a:pPr lvl="1" algn="just">
              <a:lnSpc>
                <a:spcPct val="90000"/>
              </a:lnSpc>
              <a:buFont typeface="Wingdings" panose="05000000000000000000" pitchFamily="2" charset="2"/>
              <a:buChar char="Ø"/>
              <a:defRPr/>
            </a:pPr>
            <a:r>
              <a:rPr lang="es-ES_tradnl" dirty="0" smtClean="0">
                <a:solidFill>
                  <a:schemeClr val="accent5"/>
                </a:solidFill>
              </a:rPr>
              <a:t>Su </a:t>
            </a:r>
            <a:r>
              <a:rPr lang="es-ES_tradnl" dirty="0">
                <a:solidFill>
                  <a:schemeClr val="accent5"/>
                </a:solidFill>
              </a:rPr>
              <a:t>origen es la red ARPANET </a:t>
            </a:r>
            <a:r>
              <a:rPr lang="es-ES_tradnl" dirty="0" smtClean="0">
                <a:solidFill>
                  <a:schemeClr val="accent5"/>
                </a:solidFill>
              </a:rPr>
              <a:t>1969</a:t>
            </a:r>
          </a:p>
          <a:p>
            <a:pPr lvl="1" algn="just">
              <a:lnSpc>
                <a:spcPct val="90000"/>
              </a:lnSpc>
              <a:defRPr/>
            </a:pPr>
            <a:r>
              <a:rPr lang="es-VE" dirty="0" smtClean="0">
                <a:solidFill>
                  <a:schemeClr val="accent5"/>
                </a:solidFill>
                <a:cs typeface="Times New Roman" panose="02020603050405020304" pitchFamily="18" charset="0"/>
              </a:rPr>
              <a:t>El </a:t>
            </a:r>
            <a:r>
              <a:rPr lang="es-VE" dirty="0">
                <a:solidFill>
                  <a:schemeClr val="accent5"/>
                </a:solidFill>
                <a:cs typeface="Times New Roman" panose="02020603050405020304" pitchFamily="18" charset="0"/>
              </a:rPr>
              <a:t>Departamento de Defensa de los Estados Unidos de                                       América, a través de la Agencia de Proyectos de Investigación Avanzada</a:t>
            </a:r>
            <a:r>
              <a:rPr lang="es-VE" dirty="0">
                <a:solidFill>
                  <a:schemeClr val="accent5"/>
                </a:solidFill>
                <a:effectLst>
                  <a:outerShdw blurRad="38100" dist="38100" dir="2700000" algn="tl">
                    <a:srgbClr val="000000"/>
                  </a:outerShdw>
                </a:effectLst>
                <a:cs typeface="Times New Roman" panose="02020603050405020304" pitchFamily="18" charset="0"/>
              </a:rPr>
              <a:t> </a:t>
            </a:r>
            <a:r>
              <a:rPr lang="es-VE" dirty="0">
                <a:solidFill>
                  <a:schemeClr val="accent5"/>
                </a:solidFill>
                <a:cs typeface="Times New Roman" panose="02020603050405020304" pitchFamily="18" charset="0"/>
              </a:rPr>
              <a:t>(</a:t>
            </a:r>
            <a:r>
              <a:rPr lang="es-VE" dirty="0">
                <a:solidFill>
                  <a:schemeClr val="accent5"/>
                </a:solidFill>
                <a:effectLst>
                  <a:outerShdw blurRad="38100" dist="38100" dir="2700000" algn="tl">
                    <a:srgbClr val="000000"/>
                  </a:outerShdw>
                </a:effectLst>
                <a:cs typeface="Times New Roman" panose="02020603050405020304" pitchFamily="18" charset="0"/>
              </a:rPr>
              <a:t>A</a:t>
            </a:r>
            <a:r>
              <a:rPr lang="es-VE" dirty="0">
                <a:solidFill>
                  <a:schemeClr val="accent5"/>
                </a:solidFill>
                <a:cs typeface="Times New Roman" panose="02020603050405020304" pitchFamily="18" charset="0"/>
              </a:rPr>
              <a:t>dvanced </a:t>
            </a:r>
            <a:r>
              <a:rPr lang="es-VE" dirty="0">
                <a:solidFill>
                  <a:schemeClr val="accent5"/>
                </a:solidFill>
                <a:effectLst>
                  <a:outerShdw blurRad="38100" dist="38100" dir="2700000" algn="tl">
                    <a:srgbClr val="000000"/>
                  </a:outerShdw>
                </a:effectLst>
                <a:cs typeface="Times New Roman" panose="02020603050405020304" pitchFamily="18" charset="0"/>
              </a:rPr>
              <a:t>R</a:t>
            </a:r>
            <a:r>
              <a:rPr lang="es-VE" dirty="0">
                <a:solidFill>
                  <a:schemeClr val="accent5"/>
                </a:solidFill>
                <a:cs typeface="Times New Roman" panose="02020603050405020304" pitchFamily="18" charset="0"/>
              </a:rPr>
              <a:t>esearch </a:t>
            </a:r>
            <a:r>
              <a:rPr lang="es-VE" dirty="0">
                <a:solidFill>
                  <a:schemeClr val="accent5"/>
                </a:solidFill>
                <a:effectLst>
                  <a:outerShdw blurRad="38100" dist="38100" dir="2700000" algn="tl">
                    <a:srgbClr val="000000"/>
                  </a:outerShdw>
                </a:effectLst>
                <a:cs typeface="Times New Roman" panose="02020603050405020304" pitchFamily="18" charset="0"/>
              </a:rPr>
              <a:t>P</a:t>
            </a:r>
            <a:r>
              <a:rPr lang="es-VE" dirty="0">
                <a:solidFill>
                  <a:schemeClr val="accent5"/>
                </a:solidFill>
                <a:cs typeface="Times New Roman" panose="02020603050405020304" pitchFamily="18" charset="0"/>
              </a:rPr>
              <a:t>rojects </a:t>
            </a:r>
            <a:r>
              <a:rPr lang="es-VE" dirty="0">
                <a:solidFill>
                  <a:schemeClr val="accent5"/>
                </a:solidFill>
                <a:effectLst>
                  <a:outerShdw blurRad="38100" dist="38100" dir="2700000" algn="tl">
                    <a:srgbClr val="000000"/>
                  </a:outerShdw>
                </a:effectLst>
                <a:cs typeface="Times New Roman" panose="02020603050405020304" pitchFamily="18" charset="0"/>
              </a:rPr>
              <a:t>A</a:t>
            </a:r>
            <a:r>
              <a:rPr lang="es-VE" dirty="0">
                <a:solidFill>
                  <a:schemeClr val="accent5"/>
                </a:solidFill>
                <a:cs typeface="Times New Roman" panose="02020603050405020304" pitchFamily="18" charset="0"/>
              </a:rPr>
              <a:t>gency: </a:t>
            </a:r>
            <a:r>
              <a:rPr lang="es-VE" dirty="0">
                <a:solidFill>
                  <a:schemeClr val="accent5"/>
                </a:solidFill>
                <a:effectLst>
                  <a:outerShdw blurRad="38100" dist="38100" dir="2700000" algn="tl">
                    <a:srgbClr val="000000"/>
                  </a:outerShdw>
                </a:effectLst>
                <a:cs typeface="Times New Roman" panose="02020603050405020304" pitchFamily="18" charset="0"/>
              </a:rPr>
              <a:t>ARPA</a:t>
            </a:r>
            <a:r>
              <a:rPr lang="es-VE" dirty="0">
                <a:solidFill>
                  <a:schemeClr val="accent5"/>
                </a:solidFill>
                <a:cs typeface="Times New Roman" panose="02020603050405020304" pitchFamily="18" charset="0"/>
              </a:rPr>
              <a:t>)</a:t>
            </a:r>
          </a:p>
          <a:p>
            <a:endParaRPr lang="es-ES" noProof="1"/>
          </a:p>
        </p:txBody>
      </p:sp>
      <p:pic>
        <p:nvPicPr>
          <p:cNvPr id="2050" name="Picture 2" descr="http://3.bp.blogspot.com/-dvmuFBuXfpY/VUqkcpWdLcI/AAAAAAAAAV4/zSEGBkY6mFI/s1600/elearning_ima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1048" y="3206310"/>
            <a:ext cx="2466601" cy="122531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0" y="1075765"/>
            <a:ext cx="12192000" cy="3630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6" name="Rectángulo 5"/>
          <p:cNvSpPr/>
          <p:nvPr/>
        </p:nvSpPr>
        <p:spPr>
          <a:xfrm>
            <a:off x="0" y="6199095"/>
            <a:ext cx="12192000" cy="134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p:cNvSpPr/>
          <p:nvPr/>
        </p:nvSpPr>
        <p:spPr>
          <a:xfrm>
            <a:off x="0" y="6427694"/>
            <a:ext cx="12192000"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a:solidFill>
                  <a:schemeClr val="accent2">
                    <a:lumMod val="60000"/>
                    <a:lumOff val="40000"/>
                  </a:schemeClr>
                </a:solidFill>
                <a:latin typeface="Arial Black" panose="020B0A04020102020204" pitchFamily="34" charset="0"/>
              </a:rPr>
              <a:t>Escuela Profesional: Ingeniería en Telecomunicaciones</a:t>
            </a:r>
            <a:endParaRPr lang="es-PE" dirty="0">
              <a:solidFill>
                <a:schemeClr val="accent2">
                  <a:lumMod val="60000"/>
                  <a:lumOff val="40000"/>
                </a:schemeClr>
              </a:solidFill>
              <a:latin typeface="Arial Black" panose="020B0A04020102020204" pitchFamily="34" charset="0"/>
            </a:endParaRPr>
          </a:p>
        </p:txBody>
      </p:sp>
    </p:spTree>
    <p:extLst>
      <p:ext uri="{BB962C8B-B14F-4D97-AF65-F5344CB8AC3E}">
        <p14:creationId xmlns:p14="http://schemas.microsoft.com/office/powerpoint/2010/main" val="2349965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circle(in)">
                                      <p:cBhvr>
                                        <p:cTn id="26" dur="2000"/>
                                        <p:tgtEl>
                                          <p:spTgt spid="3">
                                            <p:txEl>
                                              <p:pRg st="4" end="4"/>
                                            </p:txEl>
                                          </p:spTgt>
                                        </p:tgtEl>
                                      </p:cBhvr>
                                    </p:animEffect>
                                  </p:childTnLst>
                                </p:cTn>
                              </p:par>
                              <p:par>
                                <p:cTn id="27" presetID="6" presetClass="entr" presetSubtype="16"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circle(in)">
                                      <p:cBhvr>
                                        <p:cTn id="29" dur="20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barn(inVertical)">
                                      <p:cBhvr>
                                        <p:cTn id="3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plantillas-powerpoint.com/wp-content/uploads/2009/04/164_exam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80" y="81279"/>
            <a:ext cx="11960225" cy="609092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altLang="es-PE" sz="3600" b="1" dirty="0" smtClean="0">
                <a:solidFill>
                  <a:schemeClr val="accent6">
                    <a:lumMod val="60000"/>
                    <a:lumOff val="40000"/>
                  </a:schemeClr>
                </a:solidFill>
              </a:rPr>
              <a:t>Para </a:t>
            </a:r>
            <a:r>
              <a:rPr lang="es-MX" altLang="es-PE" sz="3600" b="1" dirty="0">
                <a:solidFill>
                  <a:schemeClr val="accent6">
                    <a:lumMod val="60000"/>
                    <a:lumOff val="40000"/>
                  </a:schemeClr>
                </a:solidFill>
              </a:rPr>
              <a:t>tener en cuenta:</a:t>
            </a:r>
            <a:endParaRPr lang="es-PE" b="1" dirty="0">
              <a:solidFill>
                <a:schemeClr val="accent6">
                  <a:lumMod val="60000"/>
                  <a:lumOff val="40000"/>
                </a:schemeClr>
              </a:solidFill>
            </a:endParaRPr>
          </a:p>
        </p:txBody>
      </p:sp>
      <p:sp>
        <p:nvSpPr>
          <p:cNvPr id="3" name="Marcador de contenido 2"/>
          <p:cNvSpPr>
            <a:spLocks noGrp="1"/>
          </p:cNvSpPr>
          <p:nvPr>
            <p:ph idx="1"/>
          </p:nvPr>
        </p:nvSpPr>
        <p:spPr/>
        <p:txBody>
          <a:bodyPr/>
          <a:lstStyle/>
          <a:p>
            <a:pPr algn="just"/>
            <a:r>
              <a:rPr lang="es-AR" altLang="es-PE" dirty="0"/>
              <a:t>el uso de las tecnologías no es un fin en sí mismo:</a:t>
            </a:r>
          </a:p>
          <a:p>
            <a:pPr lvl="1" algn="just"/>
            <a:r>
              <a:rPr lang="es-AR" altLang="es-PE" i="1" dirty="0"/>
              <a:t>el uso de las nuevas tecnologías en el proceso de aprendizaje puede estar al servicio de las funciones pedagógicas tradicionales, sin implicar ninguna modernización ni cambio por parte de los diferentes actores.</a:t>
            </a:r>
            <a:r>
              <a:rPr lang="es-AR" altLang="es-PE" dirty="0"/>
              <a:t> </a:t>
            </a:r>
          </a:p>
          <a:p>
            <a:endParaRPr lang="es-PE" dirty="0"/>
          </a:p>
        </p:txBody>
      </p:sp>
      <p:sp>
        <p:nvSpPr>
          <p:cNvPr id="4" name="Rectángulo 3"/>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47012"/>
            <a:ext cx="12192000" cy="107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54588"/>
            <a:ext cx="12192000" cy="4034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a:solidFill>
                  <a:schemeClr val="accent2">
                    <a:lumMod val="60000"/>
                    <a:lumOff val="40000"/>
                  </a:schemeClr>
                </a:solidFill>
                <a:latin typeface="Arial Black" panose="020B0A04020102020204" pitchFamily="34" charset="0"/>
              </a:rPr>
              <a:t>Escuela Profesional: Ingeniería en Telecomunicaciones</a:t>
            </a:r>
            <a:endParaRPr lang="es-PE" dirty="0">
              <a:solidFill>
                <a:schemeClr val="accent2">
                  <a:lumMod val="60000"/>
                  <a:lumOff val="40000"/>
                </a:schemeClr>
              </a:solidFill>
              <a:latin typeface="Arial Black" panose="020B0A04020102020204" pitchFamily="34" charset="0"/>
            </a:endParaRPr>
          </a:p>
        </p:txBody>
      </p:sp>
    </p:spTree>
    <p:extLst>
      <p:ext uri="{BB962C8B-B14F-4D97-AF65-F5344CB8AC3E}">
        <p14:creationId xmlns:p14="http://schemas.microsoft.com/office/powerpoint/2010/main" val="410067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encrypted-tbn2.gstatic.com/images?q=tbn:ANd9GcT8U_8I1j5aj3pa3RGxzanAAdlZv4O_mt7FcX-NsxMIgLz1iI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87" y="127000"/>
            <a:ext cx="11933331" cy="60452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altLang="es-PE" sz="3200" b="1" dirty="0">
                <a:solidFill>
                  <a:schemeClr val="accent6">
                    <a:lumMod val="60000"/>
                    <a:lumOff val="40000"/>
                  </a:schemeClr>
                </a:solidFill>
              </a:rPr>
              <a:t>¿QUÉ SON LAS TIC’S?</a:t>
            </a:r>
            <a:endParaRPr lang="es-PE" altLang="es-PE" sz="3200" b="1" dirty="0">
              <a:solidFill>
                <a:schemeClr val="accent6">
                  <a:lumMod val="60000"/>
                  <a:lumOff val="40000"/>
                </a:schemeClr>
              </a:solidFill>
            </a:endParaRPr>
          </a:p>
        </p:txBody>
      </p:sp>
      <p:sp>
        <p:nvSpPr>
          <p:cNvPr id="3" name="Marcador de contenido 2"/>
          <p:cNvSpPr>
            <a:spLocks noGrp="1"/>
          </p:cNvSpPr>
          <p:nvPr>
            <p:ph idx="1"/>
          </p:nvPr>
        </p:nvSpPr>
        <p:spPr/>
        <p:txBody>
          <a:bodyPr/>
          <a:lstStyle/>
          <a:p>
            <a:pPr algn="just">
              <a:defRPr/>
            </a:pPr>
            <a:r>
              <a:rPr lang="es-ES" dirty="0">
                <a:solidFill>
                  <a:schemeClr val="accent1">
                    <a:lumMod val="50000"/>
                  </a:schemeClr>
                </a:solidFill>
              </a:rPr>
              <a:t>Se deben utilizar las </a:t>
            </a:r>
            <a:r>
              <a:rPr lang="es-ES" dirty="0" err="1">
                <a:solidFill>
                  <a:schemeClr val="accent1">
                    <a:lumMod val="50000"/>
                  </a:schemeClr>
                </a:solidFill>
              </a:rPr>
              <a:t>TICs</a:t>
            </a:r>
            <a:r>
              <a:rPr lang="es-ES" dirty="0">
                <a:solidFill>
                  <a:schemeClr val="accent1">
                    <a:lumMod val="50000"/>
                  </a:schemeClr>
                </a:solidFill>
              </a:rPr>
              <a:t> de forma que el alumnado aprenda “haciendo cosas” con la tecnología. Es decir, debemos organizar en el aula experiencias de trabajo para que el alumnado desarrolle tareas con las </a:t>
            </a:r>
            <a:r>
              <a:rPr lang="es-ES" dirty="0" err="1">
                <a:solidFill>
                  <a:schemeClr val="accent1">
                    <a:lumMod val="50000"/>
                  </a:schemeClr>
                </a:solidFill>
              </a:rPr>
              <a:t>TICs</a:t>
            </a:r>
            <a:r>
              <a:rPr lang="es-ES" dirty="0">
                <a:solidFill>
                  <a:schemeClr val="accent1">
                    <a:lumMod val="50000"/>
                  </a:schemeClr>
                </a:solidFill>
              </a:rPr>
              <a:t> de naturaleza diversa.</a:t>
            </a:r>
          </a:p>
          <a:p>
            <a:pPr marL="0" indent="0" algn="just">
              <a:buNone/>
              <a:defRPr/>
            </a:pPr>
            <a:endParaRPr lang="es-ES" dirty="0">
              <a:solidFill>
                <a:schemeClr val="accent1">
                  <a:lumMod val="50000"/>
                </a:schemeClr>
              </a:solidFill>
            </a:endParaRPr>
          </a:p>
          <a:p>
            <a:pPr algn="just">
              <a:defRPr/>
            </a:pPr>
            <a:r>
              <a:rPr lang="es-ES" dirty="0">
                <a:solidFill>
                  <a:schemeClr val="accent1">
                    <a:lumMod val="50000"/>
                  </a:schemeClr>
                </a:solidFill>
              </a:rPr>
              <a:t>Las </a:t>
            </a:r>
            <a:r>
              <a:rPr lang="es-ES" dirty="0" err="1">
                <a:solidFill>
                  <a:schemeClr val="accent1">
                    <a:lumMod val="50000"/>
                  </a:schemeClr>
                </a:solidFill>
              </a:rPr>
              <a:t>TICs</a:t>
            </a:r>
            <a:r>
              <a:rPr lang="es-ES" dirty="0">
                <a:solidFill>
                  <a:schemeClr val="accent1">
                    <a:lumMod val="50000"/>
                  </a:schemeClr>
                </a:solidFill>
              </a:rPr>
              <a:t> deben utilizarse tanto como recursos de apoyo para el aprendizaje académico de las distintas materias curriculares (matemáticas, lengua, historia, etc.) como para la adquisición y desarrollo de competencias específicas en la tecnología digital e información.</a:t>
            </a:r>
          </a:p>
          <a:p>
            <a:endParaRPr lang="es-PE" dirty="0"/>
          </a:p>
        </p:txBody>
      </p:sp>
      <p:sp>
        <p:nvSpPr>
          <p:cNvPr id="4" name="Rectángulo 3"/>
          <p:cNvSpPr/>
          <p:nvPr/>
        </p:nvSpPr>
        <p:spPr>
          <a:xfrm>
            <a:off x="0" y="1224280"/>
            <a:ext cx="12192000" cy="2011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6" name="Rectángulo 5"/>
          <p:cNvSpPr/>
          <p:nvPr/>
        </p:nvSpPr>
        <p:spPr>
          <a:xfrm>
            <a:off x="0" y="6320118"/>
            <a:ext cx="12192000" cy="80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p:cNvSpPr/>
          <p:nvPr/>
        </p:nvSpPr>
        <p:spPr>
          <a:xfrm>
            <a:off x="0" y="6400800"/>
            <a:ext cx="121920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369952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encrypted-tbn2.gstatic.com/images?q=tbn:ANd9GcQf0qtzCg6vAfaxyV4YTYoO6XmNnr8xMiP8xDstGjoQxXe4BZL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63" y="127000"/>
            <a:ext cx="11879543" cy="619311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PE" b="1" dirty="0" smtClean="0">
                <a:solidFill>
                  <a:schemeClr val="accent6">
                    <a:lumMod val="60000"/>
                    <a:lumOff val="40000"/>
                  </a:schemeClr>
                </a:solidFill>
              </a:rPr>
              <a:t>TIC”S</a:t>
            </a:r>
            <a:endParaRPr lang="es-PE" b="1" dirty="0">
              <a:solidFill>
                <a:schemeClr val="accent6">
                  <a:lumMod val="60000"/>
                  <a:lumOff val="40000"/>
                </a:schemeClr>
              </a:solidFill>
            </a:endParaRPr>
          </a:p>
        </p:txBody>
      </p:sp>
      <p:sp>
        <p:nvSpPr>
          <p:cNvPr id="3" name="Marcador de contenido 2"/>
          <p:cNvSpPr>
            <a:spLocks noGrp="1"/>
          </p:cNvSpPr>
          <p:nvPr>
            <p:ph idx="1"/>
          </p:nvPr>
        </p:nvSpPr>
        <p:spPr>
          <a:xfrm>
            <a:off x="1290919" y="1465729"/>
            <a:ext cx="9681882" cy="4706471"/>
          </a:xfrm>
        </p:spPr>
        <p:txBody>
          <a:bodyPr/>
          <a:lstStyle/>
          <a:p>
            <a:pPr marL="457200" indent="-457200" algn="just">
              <a:lnSpc>
                <a:spcPct val="80000"/>
              </a:lnSpc>
              <a:defRPr/>
            </a:pPr>
            <a:r>
              <a:rPr lang="es-ES" dirty="0">
                <a:solidFill>
                  <a:schemeClr val="accent5"/>
                </a:solidFill>
              </a:rPr>
              <a:t>Las </a:t>
            </a:r>
            <a:r>
              <a:rPr lang="es-ES" dirty="0" err="1">
                <a:solidFill>
                  <a:schemeClr val="accent5"/>
                </a:solidFill>
              </a:rPr>
              <a:t>TICs</a:t>
            </a:r>
            <a:r>
              <a:rPr lang="es-ES" dirty="0">
                <a:solidFill>
                  <a:schemeClr val="accent5"/>
                </a:solidFill>
              </a:rPr>
              <a:t> pueden ser utilizadas tanto como herramientas para la búsqueda, consulta y elaboración de información como para relacionarse y comunicarse con otras personas.</a:t>
            </a:r>
          </a:p>
          <a:p>
            <a:pPr marL="457200" indent="-457200" algn="just">
              <a:lnSpc>
                <a:spcPct val="80000"/>
              </a:lnSpc>
              <a:defRPr/>
            </a:pPr>
            <a:endParaRPr lang="es-ES" dirty="0">
              <a:solidFill>
                <a:schemeClr val="accent5"/>
              </a:solidFill>
            </a:endParaRPr>
          </a:p>
          <a:p>
            <a:pPr marL="457200" indent="-457200" algn="just">
              <a:lnSpc>
                <a:spcPct val="80000"/>
              </a:lnSpc>
              <a:defRPr/>
            </a:pPr>
            <a:r>
              <a:rPr lang="es-ES" dirty="0">
                <a:solidFill>
                  <a:schemeClr val="accent5"/>
                </a:solidFill>
              </a:rPr>
              <a:t>Las </a:t>
            </a:r>
            <a:r>
              <a:rPr lang="es-ES" dirty="0" err="1">
                <a:solidFill>
                  <a:schemeClr val="accent5"/>
                </a:solidFill>
              </a:rPr>
              <a:t>TICs</a:t>
            </a:r>
            <a:r>
              <a:rPr lang="es-ES" dirty="0">
                <a:solidFill>
                  <a:schemeClr val="accent5"/>
                </a:solidFill>
              </a:rPr>
              <a:t> deben ser utilizadas tanto para el trabajo individual de cada alumno como para el desarrollo de procesos de aprendizaje colaborativo entre grupos de alumnos, tanto presencial como virtualmente.</a:t>
            </a:r>
          </a:p>
          <a:p>
            <a:endParaRPr lang="es-PE" dirty="0"/>
          </a:p>
        </p:txBody>
      </p:sp>
      <p:sp>
        <p:nvSpPr>
          <p:cNvPr id="4" name="Rectángulo 3"/>
          <p:cNvSpPr/>
          <p:nvPr/>
        </p:nvSpPr>
        <p:spPr>
          <a:xfrm>
            <a:off x="0" y="1224280"/>
            <a:ext cx="12192000" cy="1742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441141"/>
            <a:ext cx="12192000" cy="6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508376"/>
            <a:ext cx="12192000" cy="3496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217388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ircle(in)">
                                      <p:cBhvr>
                                        <p:cTn id="19"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encrypted-tbn0.gstatic.com/images?q=tbn:ANd9GcRqPxtniC0fHO69HUY2qz8LWcDSrt0OOONyS0JWj9kfvUVo8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40" y="173318"/>
            <a:ext cx="11987119" cy="609301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066800" y="173318"/>
            <a:ext cx="10058400" cy="1097280"/>
          </a:xfrm>
        </p:spPr>
        <p:txBody>
          <a:bodyPr/>
          <a:lstStyle/>
          <a:p>
            <a:r>
              <a:rPr lang="es-ES" altLang="es-PE" b="1" dirty="0">
                <a:solidFill>
                  <a:schemeClr val="accent6">
                    <a:lumMod val="75000"/>
                  </a:schemeClr>
                </a:solidFill>
              </a:rPr>
              <a:t>El uso de las TIC por parte de los educadores implica:</a:t>
            </a:r>
            <a:r>
              <a:rPr lang="es-ES" altLang="es-PE" b="1" dirty="0">
                <a:solidFill>
                  <a:schemeClr val="accent6">
                    <a:lumMod val="75000"/>
                  </a:schemeClr>
                </a:solidFill>
                <a:latin typeface="Verdana" panose="020B0604030504040204" pitchFamily="34" charset="0"/>
              </a:rPr>
              <a:t> </a:t>
            </a:r>
            <a:endParaRPr lang="es-PE" b="1" dirty="0">
              <a:solidFill>
                <a:schemeClr val="accent6">
                  <a:lumMod val="75000"/>
                </a:schemeClr>
              </a:solidFill>
            </a:endParaRPr>
          </a:p>
        </p:txBody>
      </p:sp>
      <p:sp>
        <p:nvSpPr>
          <p:cNvPr id="3" name="Marcador de contenido 2"/>
          <p:cNvSpPr>
            <a:spLocks noGrp="1"/>
          </p:cNvSpPr>
          <p:nvPr>
            <p:ph idx="1"/>
          </p:nvPr>
        </p:nvSpPr>
        <p:spPr>
          <a:xfrm>
            <a:off x="1627093" y="1519519"/>
            <a:ext cx="8525435" cy="3576916"/>
          </a:xfrm>
        </p:spPr>
        <p:txBody>
          <a:bodyPr/>
          <a:lstStyle/>
          <a:p>
            <a:pPr algn="just"/>
            <a:r>
              <a:rPr lang="es-ES" altLang="es-PE" dirty="0">
                <a:solidFill>
                  <a:schemeClr val="accent5"/>
                </a:solidFill>
              </a:rPr>
              <a:t>sepa enfrentarse a la información (buscar, seleccionar, elaborar y difundir) </a:t>
            </a:r>
          </a:p>
          <a:p>
            <a:pPr algn="just"/>
            <a:r>
              <a:rPr lang="es-ES" altLang="es-PE" dirty="0">
                <a:solidFill>
                  <a:schemeClr val="accent5"/>
                </a:solidFill>
              </a:rPr>
              <a:t>formación para el uso de las NTIC</a:t>
            </a:r>
          </a:p>
          <a:p>
            <a:pPr algn="just"/>
            <a:r>
              <a:rPr lang="es-ES" altLang="es-PE" dirty="0">
                <a:solidFill>
                  <a:schemeClr val="accent5"/>
                </a:solidFill>
              </a:rPr>
              <a:t>tome conciencia de las implicaciones económicas, ideológicas, políticas y culturales de la tecnología en nuestra sociedad </a:t>
            </a:r>
            <a:endParaRPr lang="es-AR" altLang="es-PE" dirty="0">
              <a:solidFill>
                <a:schemeClr val="accent5"/>
              </a:solidFill>
            </a:endParaRPr>
          </a:p>
          <a:p>
            <a:endParaRPr lang="es-PE" dirty="0"/>
          </a:p>
        </p:txBody>
      </p:sp>
      <p:sp>
        <p:nvSpPr>
          <p:cNvPr id="4" name="Rectángulo 3"/>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73906"/>
            <a:ext cx="12192000" cy="9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68035"/>
            <a:ext cx="12192000" cy="3899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360532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1" end="1"/>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https://encrypted-tbn0.gstatic.com/images?q=tbn:ANd9GcSMyrwOFsGKg04jaB5tSRQ_7eo9gxCQKQ6VuHwa3f18NeB8J77_Q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3" y="127000"/>
            <a:ext cx="11933331" cy="622001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BO" altLang="es-PE" b="1" dirty="0">
                <a:solidFill>
                  <a:schemeClr val="accent6">
                    <a:lumMod val="60000"/>
                    <a:lumOff val="40000"/>
                  </a:schemeClr>
                </a:solidFill>
              </a:rPr>
              <a:t>VENTAJAS DEL USO DE INTERNET</a:t>
            </a:r>
            <a:r>
              <a:rPr lang="es-BO" altLang="es-PE" b="1" dirty="0"/>
              <a:t/>
            </a:r>
            <a:br>
              <a:rPr lang="es-BO" altLang="es-PE" b="1" dirty="0"/>
            </a:br>
            <a:endParaRPr lang="es-PE" dirty="0"/>
          </a:p>
        </p:txBody>
      </p:sp>
      <p:sp>
        <p:nvSpPr>
          <p:cNvPr id="3" name="Marcador de contenido 2"/>
          <p:cNvSpPr>
            <a:spLocks noGrp="1"/>
          </p:cNvSpPr>
          <p:nvPr>
            <p:ph idx="1"/>
          </p:nvPr>
        </p:nvSpPr>
        <p:spPr/>
        <p:txBody>
          <a:bodyPr/>
          <a:lstStyle/>
          <a:p>
            <a:pPr>
              <a:spcBef>
                <a:spcPct val="50000"/>
              </a:spcBef>
              <a:buFontTx/>
              <a:buAutoNum type="arabicPeriod"/>
              <a:defRPr/>
            </a:pPr>
            <a:r>
              <a:rPr lang="es-BO" b="1" dirty="0"/>
              <a:t>Simplicidad de acceso: </a:t>
            </a:r>
            <a:r>
              <a:rPr lang="es-BO" dirty="0"/>
              <a:t>a partir de una computadora conectada a Internet</a:t>
            </a:r>
            <a:endParaRPr lang="es-BO" b="1" dirty="0"/>
          </a:p>
          <a:p>
            <a:pPr>
              <a:spcBef>
                <a:spcPct val="50000"/>
              </a:spcBef>
              <a:buFontTx/>
              <a:buAutoNum type="arabicPeriod" startAt="2"/>
              <a:defRPr/>
            </a:pPr>
            <a:r>
              <a:rPr lang="es-BO" b="1" dirty="0"/>
              <a:t>Multimedia:</a:t>
            </a:r>
            <a:r>
              <a:rPr lang="es-BO" dirty="0"/>
              <a:t> paginas web con sonido y/o video</a:t>
            </a:r>
            <a:endParaRPr lang="es-BO" b="1" dirty="0"/>
          </a:p>
          <a:p>
            <a:pPr>
              <a:spcBef>
                <a:spcPct val="50000"/>
              </a:spcBef>
              <a:buFontTx/>
              <a:buAutoNum type="arabicPeriod" startAt="3"/>
              <a:defRPr/>
            </a:pPr>
            <a:r>
              <a:rPr lang="es-BO" b="1" dirty="0"/>
              <a:t>El mundo como una biblioteca única:</a:t>
            </a:r>
            <a:r>
              <a:rPr lang="es-BO" dirty="0"/>
              <a:t> revistas de investigación editadas en la web</a:t>
            </a:r>
            <a:endParaRPr lang="es-BO" b="1" dirty="0"/>
          </a:p>
          <a:p>
            <a:pPr>
              <a:spcBef>
                <a:spcPct val="50000"/>
              </a:spcBef>
              <a:buFontTx/>
              <a:buAutoNum type="arabicPeriod" startAt="4"/>
              <a:defRPr/>
            </a:pPr>
            <a:r>
              <a:rPr lang="es-BO" b="1" dirty="0"/>
              <a:t>Menor trabajo físico:</a:t>
            </a:r>
            <a:r>
              <a:rPr lang="es-BO" dirty="0"/>
              <a:t> no es necesario recorrer diversos lugares físicos (mayor tiempo de ocio)</a:t>
            </a:r>
            <a:endParaRPr lang="es-BO" b="1" dirty="0"/>
          </a:p>
          <a:p>
            <a:endParaRPr lang="es-PE" dirty="0"/>
          </a:p>
        </p:txBody>
      </p:sp>
      <p:sp>
        <p:nvSpPr>
          <p:cNvPr id="4" name="Rectángulo 3"/>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468035"/>
            <a:ext cx="12192000" cy="94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562165"/>
            <a:ext cx="12192000" cy="295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106512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1" end="1"/>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2" end="2"/>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p:cTn id="30"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s://encrypted-tbn1.gstatic.com/images?q=tbn:ANd9GcQcK2DPhJffH7zwYjQWzJXXMbsO8GX8k2FRKEUpbzrJu066Iuk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26999"/>
            <a:ext cx="11919884" cy="613932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fontScale="90000"/>
          </a:bodyPr>
          <a:lstStyle/>
          <a:p>
            <a:r>
              <a:rPr lang="es-BO" altLang="es-PE" b="1" dirty="0" smtClean="0">
                <a:solidFill>
                  <a:schemeClr val="accent6">
                    <a:lumMod val="60000"/>
                    <a:lumOff val="40000"/>
                  </a:schemeClr>
                </a:solidFill>
              </a:rPr>
              <a:t/>
            </a:r>
            <a:br>
              <a:rPr lang="es-BO" altLang="es-PE" b="1" dirty="0" smtClean="0">
                <a:solidFill>
                  <a:schemeClr val="accent6">
                    <a:lumMod val="60000"/>
                    <a:lumOff val="40000"/>
                  </a:schemeClr>
                </a:solidFill>
              </a:rPr>
            </a:br>
            <a:r>
              <a:rPr lang="es-BO" altLang="es-PE" b="1" dirty="0" smtClean="0">
                <a:solidFill>
                  <a:schemeClr val="accent6">
                    <a:lumMod val="60000"/>
                    <a:lumOff val="40000"/>
                  </a:schemeClr>
                </a:solidFill>
              </a:rPr>
              <a:t>DESVENTAJAS </a:t>
            </a:r>
            <a:r>
              <a:rPr lang="es-BO" altLang="es-PE" b="1" dirty="0">
                <a:solidFill>
                  <a:schemeClr val="accent6">
                    <a:lumMod val="60000"/>
                    <a:lumOff val="40000"/>
                  </a:schemeClr>
                </a:solidFill>
              </a:rPr>
              <a:t>DEL USO DE INTERNET</a:t>
            </a:r>
            <a:r>
              <a:rPr lang="es-BO" altLang="es-PE" b="1" dirty="0"/>
              <a:t/>
            </a:r>
            <a:br>
              <a:rPr lang="es-BO" altLang="es-PE" b="1" dirty="0"/>
            </a:br>
            <a:endParaRPr lang="es-PE" dirty="0"/>
          </a:p>
        </p:txBody>
      </p:sp>
      <p:sp>
        <p:nvSpPr>
          <p:cNvPr id="3" name="Marcador de contenido 2"/>
          <p:cNvSpPr>
            <a:spLocks noGrp="1"/>
          </p:cNvSpPr>
          <p:nvPr>
            <p:ph idx="1"/>
          </p:nvPr>
        </p:nvSpPr>
        <p:spPr/>
        <p:txBody>
          <a:bodyPr>
            <a:normAutofit fontScale="62500" lnSpcReduction="20000"/>
          </a:bodyPr>
          <a:lstStyle/>
          <a:p>
            <a:pPr marL="457200" indent="-457200">
              <a:buFont typeface="+mj-lt"/>
              <a:buAutoNum type="arabicPeriod"/>
              <a:defRPr/>
            </a:pPr>
            <a:r>
              <a:rPr lang="es-BO" sz="2600" b="1" dirty="0">
                <a:solidFill>
                  <a:schemeClr val="accent6">
                    <a:lumMod val="50000"/>
                  </a:schemeClr>
                </a:solidFill>
              </a:rPr>
              <a:t>Alcance:</a:t>
            </a:r>
            <a:r>
              <a:rPr lang="es-BO" sz="2600" dirty="0">
                <a:solidFill>
                  <a:schemeClr val="accent6">
                    <a:lumMod val="50000"/>
                  </a:schemeClr>
                </a:solidFill>
              </a:rPr>
              <a:t> acceso no global a Internet tanto de alumnos como de profesores</a:t>
            </a:r>
          </a:p>
          <a:p>
            <a:pPr marL="0" indent="0">
              <a:buNone/>
              <a:defRPr/>
            </a:pPr>
            <a:endParaRPr lang="es-BO" sz="2600" b="1" dirty="0" smtClean="0">
              <a:solidFill>
                <a:schemeClr val="accent6">
                  <a:lumMod val="50000"/>
                </a:schemeClr>
              </a:solidFill>
            </a:endParaRPr>
          </a:p>
          <a:p>
            <a:pPr marL="457200" indent="-457200">
              <a:buFont typeface="+mj-lt"/>
              <a:buAutoNum type="arabicPeriod"/>
              <a:defRPr/>
            </a:pPr>
            <a:r>
              <a:rPr lang="es-BO" sz="2600" b="1" dirty="0">
                <a:solidFill>
                  <a:schemeClr val="accent6">
                    <a:lumMod val="50000"/>
                  </a:schemeClr>
                </a:solidFill>
              </a:rPr>
              <a:t>Calidad de información:</a:t>
            </a:r>
            <a:r>
              <a:rPr lang="es-BO" sz="2600" dirty="0">
                <a:solidFill>
                  <a:schemeClr val="accent6">
                    <a:lumMod val="50000"/>
                  </a:schemeClr>
                </a:solidFill>
              </a:rPr>
              <a:t> información dudosa</a:t>
            </a:r>
          </a:p>
          <a:p>
            <a:pPr marL="457200" indent="-457200">
              <a:buFont typeface="+mj-lt"/>
              <a:buAutoNum type="arabicPeriod"/>
              <a:defRPr/>
            </a:pPr>
            <a:endParaRPr lang="es-BO" sz="2600" b="1" dirty="0">
              <a:solidFill>
                <a:schemeClr val="accent6">
                  <a:lumMod val="50000"/>
                </a:schemeClr>
              </a:solidFill>
            </a:endParaRPr>
          </a:p>
          <a:p>
            <a:pPr marL="457200" indent="-457200">
              <a:buFont typeface="+mj-lt"/>
              <a:buAutoNum type="arabicPeriod"/>
              <a:defRPr/>
            </a:pPr>
            <a:r>
              <a:rPr lang="es-BO" sz="2600" b="1" dirty="0">
                <a:solidFill>
                  <a:schemeClr val="accent6">
                    <a:lumMod val="50000"/>
                  </a:schemeClr>
                </a:solidFill>
              </a:rPr>
              <a:t>Saturación de la información:</a:t>
            </a:r>
            <a:r>
              <a:rPr lang="es-BO" sz="2600" dirty="0">
                <a:solidFill>
                  <a:schemeClr val="accent6">
                    <a:lumMod val="50000"/>
                  </a:schemeClr>
                </a:solidFill>
              </a:rPr>
              <a:t> enorme cantidad de información (“</a:t>
            </a:r>
            <a:r>
              <a:rPr lang="es-BO" sz="2600" dirty="0" err="1">
                <a:solidFill>
                  <a:schemeClr val="accent6">
                    <a:lumMod val="50000"/>
                  </a:schemeClr>
                </a:solidFill>
              </a:rPr>
              <a:t>incompletitud</a:t>
            </a:r>
            <a:r>
              <a:rPr lang="es-BO" sz="2600" dirty="0">
                <a:solidFill>
                  <a:schemeClr val="accent6">
                    <a:lumMod val="50000"/>
                  </a:schemeClr>
                </a:solidFill>
              </a:rPr>
              <a:t>”)</a:t>
            </a:r>
          </a:p>
          <a:p>
            <a:pPr marL="457200" indent="-457200">
              <a:buFont typeface="+mj-lt"/>
              <a:buAutoNum type="arabicPeriod"/>
              <a:defRPr/>
            </a:pPr>
            <a:endParaRPr lang="es-BO" sz="2600" b="1" dirty="0">
              <a:solidFill>
                <a:schemeClr val="accent6">
                  <a:lumMod val="50000"/>
                </a:schemeClr>
              </a:solidFill>
            </a:endParaRPr>
          </a:p>
          <a:p>
            <a:pPr marL="457200" indent="-457200">
              <a:buFont typeface="+mj-lt"/>
              <a:buAutoNum type="arabicPeriod"/>
              <a:defRPr/>
            </a:pPr>
            <a:r>
              <a:rPr lang="es-BO" sz="2600" b="1" dirty="0" err="1">
                <a:solidFill>
                  <a:schemeClr val="accent6">
                    <a:lumMod val="50000"/>
                  </a:schemeClr>
                </a:solidFill>
              </a:rPr>
              <a:t>Plagiarismo</a:t>
            </a:r>
            <a:r>
              <a:rPr lang="es-BO" sz="2600" b="1" dirty="0">
                <a:solidFill>
                  <a:schemeClr val="accent6">
                    <a:lumMod val="50000"/>
                  </a:schemeClr>
                </a:solidFill>
              </a:rPr>
              <a:t>:</a:t>
            </a:r>
            <a:r>
              <a:rPr lang="es-BO" sz="2600" dirty="0">
                <a:solidFill>
                  <a:schemeClr val="accent6">
                    <a:lumMod val="50000"/>
                  </a:schemeClr>
                </a:solidFill>
              </a:rPr>
              <a:t> facilidad de copiar y pegar</a:t>
            </a:r>
          </a:p>
          <a:p>
            <a:pPr marL="457200" indent="-457200">
              <a:buFont typeface="+mj-lt"/>
              <a:buAutoNum type="arabicPeriod"/>
              <a:defRPr/>
            </a:pPr>
            <a:endParaRPr lang="es-BO" sz="2600" b="1" dirty="0">
              <a:solidFill>
                <a:schemeClr val="accent6">
                  <a:lumMod val="50000"/>
                </a:schemeClr>
              </a:solidFill>
            </a:endParaRPr>
          </a:p>
          <a:p>
            <a:pPr marL="457200" indent="-457200">
              <a:buFont typeface="+mj-lt"/>
              <a:buAutoNum type="arabicPeriod"/>
              <a:defRPr/>
            </a:pPr>
            <a:r>
              <a:rPr lang="es-BO" sz="2600" b="1" dirty="0">
                <a:solidFill>
                  <a:schemeClr val="accent6">
                    <a:lumMod val="50000"/>
                  </a:schemeClr>
                </a:solidFill>
              </a:rPr>
              <a:t>Desvíos del tema:</a:t>
            </a:r>
            <a:r>
              <a:rPr lang="es-BO" sz="2600" dirty="0">
                <a:solidFill>
                  <a:schemeClr val="accent6">
                    <a:lumMod val="50000"/>
                  </a:schemeClr>
                </a:solidFill>
              </a:rPr>
              <a:t> los hipervínculos, en muchas oportunidades desvían la atención a otros sitios</a:t>
            </a:r>
            <a:endParaRPr lang="es-BO" sz="2600" b="1" dirty="0">
              <a:solidFill>
                <a:schemeClr val="accent6">
                  <a:lumMod val="50000"/>
                </a:schemeClr>
              </a:solidFill>
            </a:endParaRPr>
          </a:p>
          <a:p>
            <a:endParaRPr lang="es-PE" dirty="0"/>
          </a:p>
        </p:txBody>
      </p:sp>
      <p:sp>
        <p:nvSpPr>
          <p:cNvPr id="4" name="Rectángulo 3"/>
          <p:cNvSpPr/>
          <p:nvPr/>
        </p:nvSpPr>
        <p:spPr>
          <a:xfrm>
            <a:off x="0" y="1224280"/>
            <a:ext cx="12192000" cy="2011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73906"/>
            <a:ext cx="12192000" cy="9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68035"/>
            <a:ext cx="12192000" cy="3899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a:solidFill>
                  <a:schemeClr val="accent2">
                    <a:lumMod val="60000"/>
                    <a:lumOff val="40000"/>
                  </a:schemeClr>
                </a:solidFill>
                <a:latin typeface="Arial Black" panose="020B0A04020102020204" pitchFamily="34" charset="0"/>
              </a:rPr>
              <a:t>Escuela Profesional: Ingeniería en Telecomunicaciones</a:t>
            </a:r>
            <a:endParaRPr lang="es-PE" dirty="0">
              <a:solidFill>
                <a:schemeClr val="accent2">
                  <a:lumMod val="60000"/>
                  <a:lumOff val="40000"/>
                </a:schemeClr>
              </a:solidFill>
              <a:latin typeface="Arial Black" panose="020B0A04020102020204" pitchFamily="34" charset="0"/>
            </a:endParaRPr>
          </a:p>
        </p:txBody>
      </p:sp>
    </p:spTree>
    <p:extLst>
      <p:ext uri="{BB962C8B-B14F-4D97-AF65-F5344CB8AC3E}">
        <p14:creationId xmlns:p14="http://schemas.microsoft.com/office/powerpoint/2010/main" val="358985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1" dur="500"/>
                                        <p:tgtEl>
                                          <p:spTgt spid="3">
                                            <p:txEl>
                                              <p:pRg st="6" end="6"/>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encrypted-tbn3.gstatic.com/images?q=tbn:ANd9GcTCVk1rXJeyM88u8we9WeFSkVOY92W5YsaivkRn3lWFpP6Cck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https://encrypted-tbn1.gstatic.com/images?q=tbn:ANd9GcQCC2ohxBIGU35Y3bh8Obb0MSsD5CR19vkJzxmD8XjeoPqSCZ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52" y="632011"/>
            <a:ext cx="10542493" cy="5930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57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4584"/>
                                        </p:tgtEl>
                                        <p:attrNameLst>
                                          <p:attrName>style.visibility</p:attrName>
                                        </p:attrNameLst>
                                      </p:cBhvr>
                                      <p:to>
                                        <p:strVal val="visible"/>
                                      </p:to>
                                    </p:set>
                                    <p:animEffect transition="in" filter="fade">
                                      <p:cBhvr>
                                        <p:cTn id="7" dur="2000"/>
                                        <p:tgtEl>
                                          <p:spTgt spid="24584"/>
                                        </p:tgtEl>
                                      </p:cBhvr>
                                    </p:animEffect>
                                    <p:anim calcmode="lin" valueType="num">
                                      <p:cBhvr>
                                        <p:cTn id="8" dur="2000" fill="hold"/>
                                        <p:tgtEl>
                                          <p:spTgt spid="24584"/>
                                        </p:tgtEl>
                                        <p:attrNameLst>
                                          <p:attrName>ppt_w</p:attrName>
                                        </p:attrNameLst>
                                      </p:cBhvr>
                                      <p:tavLst>
                                        <p:tav tm="0" fmla="#ppt_w*sin(2.5*pi*$)">
                                          <p:val>
                                            <p:fltVal val="0"/>
                                          </p:val>
                                        </p:tav>
                                        <p:tav tm="100000">
                                          <p:val>
                                            <p:fltVal val="1"/>
                                          </p:val>
                                        </p:tav>
                                      </p:tavLst>
                                    </p:anim>
                                    <p:anim calcmode="lin" valueType="num">
                                      <p:cBhvr>
                                        <p:cTn id="9" dur="2000" fill="hold"/>
                                        <p:tgtEl>
                                          <p:spTgt spid="2458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encrypted-tbn2.gstatic.com/images?q=tbn:ANd9GcSgdcL7hHywqdnylxCKvXTkzyH5f09Fy88pOOhFWH2x2tltbNw5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27000"/>
            <a:ext cx="11848166" cy="60118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fontScale="90000"/>
          </a:bodyPr>
          <a:lstStyle/>
          <a:p>
            <a:pPr>
              <a:spcBef>
                <a:spcPts val="0"/>
              </a:spcBef>
            </a:pPr>
            <a:r>
              <a:rPr lang="es-MX" b="1" dirty="0" smtClean="0">
                <a:solidFill>
                  <a:schemeClr val="accent6">
                    <a:lumMod val="40000"/>
                    <a:lumOff val="60000"/>
                  </a:schemeClr>
                </a:solidFill>
                <a:ea typeface="ＭＳ Ｐゴシック" pitchFamily="34" charset="-128"/>
              </a:rPr>
              <a:t/>
            </a:r>
            <a:br>
              <a:rPr lang="es-MX" b="1" dirty="0" smtClean="0">
                <a:solidFill>
                  <a:schemeClr val="accent6">
                    <a:lumMod val="40000"/>
                    <a:lumOff val="60000"/>
                  </a:schemeClr>
                </a:solidFill>
                <a:ea typeface="ＭＳ Ｐゴシック" pitchFamily="34" charset="-128"/>
              </a:rPr>
            </a:br>
            <a:r>
              <a:rPr lang="es-MX" b="1" dirty="0" smtClean="0">
                <a:solidFill>
                  <a:schemeClr val="accent6"/>
                </a:solidFill>
                <a:ea typeface="ＭＳ Ｐゴシック" pitchFamily="34" charset="-128"/>
              </a:rPr>
              <a:t>¿</a:t>
            </a:r>
            <a:r>
              <a:rPr lang="es-MX" b="1" dirty="0">
                <a:solidFill>
                  <a:schemeClr val="accent6"/>
                </a:solidFill>
                <a:ea typeface="ＭＳ Ｐゴシック" pitchFamily="34" charset="-128"/>
              </a:rPr>
              <a:t>QUIÉN HACE QUE INTERNET FUNCIONE?</a:t>
            </a:r>
            <a:r>
              <a:rPr lang="en-US" b="1" dirty="0">
                <a:ea typeface="ＭＳ Ｐゴシック" pitchFamily="34" charset="-128"/>
              </a:rPr>
              <a:t/>
            </a:r>
            <a:br>
              <a:rPr lang="en-US" b="1" dirty="0">
                <a:ea typeface="ＭＳ Ｐゴシック" pitchFamily="34" charset="-128"/>
              </a:rPr>
            </a:br>
            <a:endParaRPr lang="es-ES" noProof="1"/>
          </a:p>
        </p:txBody>
      </p:sp>
      <p:sp>
        <p:nvSpPr>
          <p:cNvPr id="3" name="Marcador de posición de contenido 2"/>
          <p:cNvSpPr>
            <a:spLocks noGrp="1"/>
          </p:cNvSpPr>
          <p:nvPr>
            <p:ph idx="1"/>
          </p:nvPr>
        </p:nvSpPr>
        <p:spPr>
          <a:xfrm>
            <a:off x="972671" y="1532965"/>
            <a:ext cx="10058400" cy="4545106"/>
          </a:xfrm>
        </p:spPr>
        <p:txBody>
          <a:bodyPr/>
          <a:lstStyle/>
          <a:p>
            <a:pPr algn="just">
              <a:buFont typeface="Wingdings" panose="05000000000000000000" pitchFamily="2" charset="2"/>
              <a:buChar char="Ø"/>
              <a:defRPr/>
            </a:pPr>
            <a:r>
              <a:rPr lang="es-MX" dirty="0"/>
              <a:t>Esta red se fue extendiendo a lo largo del país y comenzó a ser utilizada por las universidades norteamericanas, para utilizarla principalmente por el interés científico y divulgativo que la red tenía. El ovillo fue creciendo y se fue popularizando, hasta que, como una gigantesca tela de araña se extendió por todo el </a:t>
            </a:r>
            <a:r>
              <a:rPr lang="es-MX" dirty="0" smtClean="0"/>
              <a:t>planeta.</a:t>
            </a:r>
          </a:p>
          <a:p>
            <a:pPr algn="just">
              <a:buFont typeface="Wingdings" panose="05000000000000000000" pitchFamily="2" charset="2"/>
              <a:buChar char="Ø"/>
              <a:defRPr/>
            </a:pPr>
            <a:r>
              <a:rPr lang="es-MX" dirty="0" smtClean="0"/>
              <a:t>En </a:t>
            </a:r>
            <a:r>
              <a:rPr lang="es-MX" dirty="0"/>
              <a:t>la actualidad nadie mantiene Internet, son todos los usuarios, ya sean empresas, organizaciones, o personas individuales, los que conectándose a Internet día a día, para recibir información o para aportarla, los que hacen que Internet exista y siga adelante. </a:t>
            </a:r>
            <a:endParaRPr lang="en-US" dirty="0"/>
          </a:p>
        </p:txBody>
      </p:sp>
      <p:sp>
        <p:nvSpPr>
          <p:cNvPr id="4" name="Rectángulo 3"/>
          <p:cNvSpPr/>
          <p:nvPr/>
        </p:nvSpPr>
        <p:spPr>
          <a:xfrm>
            <a:off x="0" y="1224280"/>
            <a:ext cx="12192000" cy="3086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279776"/>
            <a:ext cx="12192000" cy="121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AutoShape 2" descr="data:image/jpeg;base64,/9j/4AAQSkZJRgABAQAAAQABAAD/2wCEAAkGBxQSEhQUEhQVFRQWFxUXFxgYFBQXFhgYFhcXFxwVGhYYHCggGBwmHBgVIjEhJykrLi4uFx8zODMtNygtLiwBCgoKDg0OGxAQGywkICQ0NCwsLCwsLCwsLC0sLSwsLCwuLDctLCwsLSwtLCw0LSw0LDcsLCwsNC8sLCwsLCwsLP/AABEIAJUAwAMBIgACEQEDEQH/xAAcAAACAwEBAQEAAAAAAAAAAAAFBgADBAECBwj/xABCEAACAQIEAwUFBAgFAwUAAAABAgMAEQQFEiExQVEGEyJhcTJCUoGRByOhsRQVcoKSwdHwM0NiouEkU/EWNHOTsv/EABkBAAMBAQEAAAAAAAAAAAAAAAABAgMEBf/EACoRAAICAQMCBgICAwAAAAAAAAABAhEDEiExBEETIlFhcYGRoSPRBbHB/9oADAMBAAIRAxEAPwD7jUqVKAJUrlSgDtSpXGNAHb1VLMq8TbkOpPQAcayY7HqiuxZURAS8jmyJbj6nypYxmcO5tDqiBHtMPv2B4Egj7hegsWN+C8aAD+Z53HDvI6xi1/EbuQOYjXcjzJFqAf8ArVpP/bYeaYfG2mOM/Oxv9RVuXdmoh45fEx3JcEknrZiT8ySfSja4iJOG56kEmnTFaAcOZ5k3sxYdB5tI5+oFXpi8yHFMM3/3L/I0XOajr+B/pXP1oOv4H+lFBqRgjz+ddpsKfWKQP/tYKaKZfnUMx0o/jHFGBVx+41jVf6zQ7NuPQ1mxeDgmHK44cbg9VI3U+hpUFoPXqUsx5i+GIWQtJF8RB1oOt+Dr9CLc6YYJg6hlIIO4I4UDLalcqUAdqVyu0ASpUqUASpXK7QBKy4jEWNhWk0Pn9o00iZOkTv26mp37dTVRrtqqjK2WGduprPisbYOXfRGg1SOTbSvG1/irmKn7tS1rm4Cj4mPBfrStmMvey9xcNFAwMl9xNiTvpPVIx4j56aTLj6s7JO+JZGZSiCxgiI/wxymkX3pTsVX3ACTckUZwmFWIXO7E3J47ne5PMk73rxhIdILG5J334m/E+tW2vdm2A3J6DnTSJlIqx2NCqXldURbksxso9SeFBj2hUjVFh8TKvxCNI1P7PfOpceYBoJl7PmWMdmt3MDBY1tdddrs5B46QVt5vfkKeosHGvBQTzLbsfUnetpRjDyvdme73F6PthhQ2iXvYG6SxMB66htbz3tTBFpdQyMrKRdWVgykdQRxrFn2RR4mJoyAh91woLIbjxLc2DbbHlfgas7PZUuFgWJdlG9hwBJ3/AGieJNKbg0tKafzYK+5qMdeNFuFTMM0hgt30qIW9lSfERzIQXYj5VXgc2w850wzRu3whvH/AbN+FZaldWaLHOtVP8GkOGGlvr0twtWKGdsKx3+6J8Q+G59tR+Y+dbXSs2MxKAWdlBAvbibeYHKlJxirboSYc/SD1/Gp37dTS9kePW5jDBlXTYg+42y/wkafQr0o5SjJSVrf4Kdot75up+tQ4gjnVVcYX2qqFbOrmFzYNv0q3v260oZWL4tx0FNVNxSM8eRyVm3D4i5sa0UOw58Q9RRKoZ0Rdo5SpmuJdJWAOxPHpTXS/nEbFvAoPG96qHJnnTcdgQZ3vcngPrXqTHyb8ufyqzRNzVfpUWGa/Ab+XL+71ocnm9wfj8zaMSSXL9woZR8U0ngjX8zXrJMB3aKpNyPab4nY3dvO7X38hQnEM8ggQEapHnxDG1xaO0cWw4gE3HpXY+y8tltijqCldTrIxuQLsPHtq4n0W1qmEVJ7ujok3GKSVjfe/Tbb5jl5Vk7QTd3hZ3tfTGzW9LVMjy8wx6GfvDqdi9iCxY3u1ybnlfyFbMRErqyPurgq3owsapNRlfoTyhK+yaQdxPf2hO2r94KwNPOqvkeQ4t8oxrxzglHCq5APiVb6MQgHtW1EEDkxr6vh5VdVeNldGF1dSCrDqDwNb9XDTNyXD3TFB7FtjWbMsV3MbOdrDa/W4F/xoTnmU7STh3DqpI1SysBw9zVo68qWOxsMuKwGMAYmV5JACxJ8SBCiXb3faAAtu1YSx/wALnF8bGuFp5VGXAV+z8GaJ8U5JkmdizXsxsxVULDcKq28I2Juao+0LIF0LiobpNEwuwPiKnYMD8SkXv0JFZ/smzId3JhH8MsbFlRhZyrEll0nfUr3uONmFMfbXHLDhJNW7SALGlrs7HfSq+9sDwrkdSxHenPF1n3+V/VMoyLtKZ8vTEtYyWZX2sC8dwTbztf513sxhy0CSyElpAGaxIuSLkk8+NDezWSvFluhhd7l2A33a5cAeV/8AaaKdkZg2HEd7tHt6pvZhbiLWrCEmuqan6LT89/s58ijvo4tmfF4VYJo5BtG5Mcg5ASbE39bH92j8OZkQ3b20Jjb9pDYn5ix+dL/bjE6MOVG8r/4aWuWYDjYct9z5VeEMj4hVOzJBOtuesFW/FRW2HbJOPb/tGWRvw7XIYKyNHqB3teqMjxDOW1E3H/NesFmWiKzggjau5LgyC8h96uw5FvJV9g/Jz/1cnp/WiL4syyMoNlXztQ3Jx/1Ug8v615wDAYh0fbUaprczjKl9m+CZ0xEYRiylgDxsBcf805ig+Dw6hgR1/nRgVhJ7ndhjSZKG4hxqIvRE0qZtij3x/wBN7URW4ZpaUF6qxc/dxyP8CO/8Ks38qEnNHU+K24vVGNzN+7cNwZHHDgCpH86vSZLLEEZdDaZV/wC3hsOg/eLuf/wv4Uyxr/f9/wB7UiZxmE0R1wBvEuF1uiB2RCjm4BBAJA2J2G1UYfP8Swjjw+KZ5JMQiL3sKJKihCSJPddCSCbAW08d6vHhco3ZWXKlKh1m7RQRTmCUmNhps7i0TahcWe9l4W8VBs37YGPEJHGitHqAdySSwLBT3drDa5N972odBg58Y+YQSTGZ8P3axuUVTdy2qOwA8J0EWPAjzr3k+V6I4Hn1hI38OqJl9l/AGWxYb7cK5OucsemOO72va9mbdBkxa5eOrVbfI2ZvksOLjCzoGHFTwZSeasNxS9g+wJw7E4bG4mEE3IVksf8AYQfUinKMWAB4jY/LavWquuOScVSe36MGk+Refs00iFJ8TPMp4h5WA/hhCXHret+RZJFhEKQgKpN7BQBfraiV65epc2+R0BM47K4fEOJGXTILeMFlbb/UhDfjXvDdnYlNzueGol2cj4TJKzMB5AgUYJrzqqNK5L8SdabdfJ7RAAALADkKDYvs5Ez94hKP/pLDjv7pFGFNcc0pQjLaSv5JTaA4yZAdTbn8/ViST6cKHYDGd3Nhm46sJpPyc2/KjmMl0ozdAT9BSwFIngVRcxYSG4/b1N+QoUUqSHb0tjDj8HJMvAD5eVdybGMCYZNjbatUObgj2Teq8NhS8veEW22rTtuc1K04lOGygLKXVze+9WZxlSSnVq0t1vWw4E8Q2541X+rP9VFlaNqopynCOjrqkuLiwvTYKX8LgCJFa/A8KYKibtnRgVRIaXsbloaRjfiaYTSpnWBk1O6OeJNqUOQzcXVl8uWqxuTyqtsoBHiY8vp/4obkTln8bsGFtia1Zjm7xNbSD0rSnwcylCtTQtS5SGmVS8sbREhWifQ33ZZLbg3GiSM0TwPZaCKWKVTMWiZ38T6u8d7Au91uxtYbbVRjZ37wyFdJYagDtdkWxF+VxoP7h6ViXtq4lWA4KbvmtaPvIw24LbcuAJ48qnxHDazrx9O8/mgrrflKvfkZclyePDd7oZ2M0hlcuwJ1EWsLAWG540RJNAc0xeLGGE8QigKxu80U6F2FhcAOjAA7Hr7QrL2Yz6aXDtisY+HTD+IDSjK4ZX03J1HVexAUC+9KU7e449M3j1r1qu9v/djNepelEdvonJEGGxc4BtqSMW/mRRXJe0kOJYxjXFKNzHKpRrDiQeDWG5HTlRrRcukzRTbjxzw2g1euaqRMR2yxGJmMOWxq2xPeOL+Hh3lidKLfhfUT0rWcJnK2YYjDyH4CiC/kD3a/mKnV6Fy6NwpZJRi32b3+6tL7G8tzPD6D6nhXQP75fWkjF9oRjMuxqundzxIBLGeG7galvva6sCDuCK8/ZLhD3eJmJNmkSJV3taIamYb23Mii4+A0KdukXPoZY8Msk3TTqvW1fI+ivDVZXhv78+Jt+VWcAHzxSyCIe1KwjH7xAJ+QJPyrBlGYx/peImPsu/dR/sReAH66qE5biJljnxs2rvpG0wxtfwyuGRI1W+xC3J4e50q7C5ZpCIG2RbX814n5tc/OnpWqvQmeRxxX3Y/JGtgbCrBSfhcbKkwBJYAculH484U32tTcWTDLF+wSqVgnzJV5Enbb1qv9cLexBFTTLc4haD2h60RpdyzHgyaSbktsPKmKpkqNsck0Sh0/tGiNDcTxa3Gkhz4FXPoe6cOmxNacmwGod7Kbk8L8BXcbk8svtOLVbhcskUaS906VtexwKD13WwOzmUyyBYxfTuOl/PyPCkfOoCMdBIZjhkkUKsxG8bRKysh6MNh5hr19Qw+TpGSVuCdtzQrMez40sXUTIWDOhQObjhIq+8wHEcSOFZ5EpI9Dos88E233TX5FnNsB3eHLSZu7rJFIY1LJpmAUbKbnUDz9aAz6pMoiWNgTDNO0qKQWRZC3dyMnG1+dtrg+dfScNhIGjSIxRGNReNdKtGAd7pfkdq04PLIIiWihjjJFiUQLte9jblflWbx2d2L/ACLxpJq2nq7V6Vx6fswdns9wf6NEsM0UaqiKULqhUhQCCCQSb33F73pWznMFxuaYT9EOvuineSLfToDlnYt8IQkAmwJaw4bNuJ7MYKRtT4WEt10kE/wm1bsvy+KAaYY0jB4hFC39Tbf51TTezMIdRixNyxp201u1tfPbcQMhb9TYiZcWrCGVUVJguoWiZypNuFw+68QRwpixX2hYBBdZTKeSKjgsel2AtTKwBFiAR0IBB+RqiLAxIbrFGp6qig/UUKLSpBl6rHml4mWHm706T+qf6Z87yrJ5mw+PxU+iA4lCqCU92pMkveFmJ3RSbKtxfmQKdux2BOHwUMZ0lrMzlWDKWkYsSGGxHmK2ZngExETRSgsjWJAZlN1IIIZSCDcCqJZY8HhlA9iJUjjU3JZiQkabDUSzEcB1pxjT2Jz9XLNHzPl3XbhJfpBItx8jY+tr2I5HgbHqKyzlnPdpxPE8lX4ifkaS/s7zJcTLixhxind3V5ZJtHcs9yusKo+5OnbRc+EDmBR3M8WH1YbDMxQsVnmW2uV/+xETtfjc+yoBvwNVPZ0c8Y2DcZillkVkuYYtaYe3GRz/AImIHW2wB6sPOtD49AQuk6QLWvuPKmfLsqSNRdV1AD2b6VAvZFvvpW5358Tuaxz9nlaTXe297U4Ujn6iM5PYDYPEs01lU2YW36UchyggEXHDY86JphlFiFF+tXU3L0FDDXLBCZY5N2I4j8K9YrLCz6xbleitqlqnUzTw0YMJlmmRX5hr/LpTGKHwe0PWiNTJ2bY4pLY5Q6f2jRGh0/tGkuRz4PFZcwxyxAE7k7AdTWk0K7Rond65HEapdy54KF3JI8ulWqMZN1seTn6DZ/AxICgkAsSCQq9WsDsN9vnSP2t7V4mfCYlcH3QPeNCQjkzBF2YgjwamHIEEAta5Br5V237WyY7EawWWOPaJTYMOrm3vEj5bChmQZ7NhJO8hYXPtqw1I4+F15jjvxF9iKmTvg0xwklchu7BdvJMNbDzq80A9kLczQ8blPiHG6npyr7PhczVgCCWUgHVpYEX38akaoz+0AOhpB7KzYbGzfpEED4dpI2jl8JdC11Nu9IAA5XB1NwIp7fLdNy7jvDupBKlfRlII9BtTim0TlmlKqCaShhdSD+VeHeT3UVvRiCT03UD8aES5c10JZHYHULO+HYkfEYvu39GSsWIwkgLuzZkmpWUMjxzRjXwZRE4sVtsNI47g0OxxcWGnzcJbvo5Ix8WkuotcEXXc/IGtsOIV1DIyup4MpBG3EX6jpxpVyrFQYaJYUfEaABs+GnZifeJ1G25uelzUwU8EbOYo8a/eadSiIKt1vYi4PI2uReyqL7VKbT9jRxhJbbP52GibEqOJoLnOWtNLh5p5zhsNAwlVdP3ks17L4TctYXAGn3jxvtdh5sW3+BhFw9/8yRlL/WQkj+E+laYMhctrlkLOdiQW1HlbvW8Sjyj0edUpPsQklyCZp1SJcLh4zhsOBYRKSJ5Aecri5gU+f3h5DjRns1AoBYABgNCgLpVEHuIt/CL7k3uxAJJsLbI8uCqAqoAN7BRbfn6+Z3qyLDOt7WBPlTSRnKcm/Y20K7QZv+jKpte963wKwvqN6Fdpct74IOQN6FyKbem0Ch2yJ/yzWzKe03fPp022vWJME6ggR/hyq7KMm0yFtJG29aVE5Yyy2GGzI7i29dTMDa5FeRgt+dRsKPOp2N/OacDmIZwCLbi3nR8Ut4bBDvIzvdT/ADpkFZyOjFdbkpYxWdKkzI4sNRANM5r572lwxMj/ALbEU8atmfUzcY2htB6EeX8q+C/bJ25GJk/RMOx7iJj3jA7SyDYDzRd+e5JPIGjP2ldtmgwyYSFyJ3X71gbGOMiwW/J2F/Qeu3xVmpS5NMatWzhNWYeIuwVQWYkBQBcknYAAcTXgCvrf2ZdljAFxMvhxEiaoRYEwRHY4gg/5jcEHq1JKzRtJWxp+zDsviMPFLBipA8QKssY3WKYkl0DWuxA0areEG443NP8ANgFYgty4XoThcWY4AVVUQbIt7kDzPM9TzuetUp2gdgulRc6r34bVooyo455sbYYOVoSDbcVZ+hLp072oG/aQ+HSu9rn68qOQTlrbWuBQ00EJQlwSDBKpuBvw51qLnqfqf61yuNUmy2QBzTPSCVjG42LGh+Cz10PiOsfQ13EpfVt7xpcnZg5HKt1FUefkyTTuz6EuZK0JkXgAfrQfLM8kdZNdrqLj86zZbEz4LSg3J/DeuDJ5Y3NvEClqlRRcpzdNF2F7Rs6Lw1arEW5VbmWYTxyqoKnUdh5VifI3HdOo3HtC9XRJMMQZGj1cl3G1OlYtU6pls+dyJ3it7S207etdXPHZQRbZbt62qZjlTSYhXA8JHi9aqwWUOonuOIIUeVHlBvJdHvL8zmkQvqWwB257VRhe0EpKk6WDG1hxFdyzCSIhXurEgjVevOByiSPunC7gm/4UbC/k2N+W5vJJiAtwFD2KniRcb07CkaDDSHExlowLODqHS4p5FY5OTt6ZunZxq+Sfatmz5e/eiQHvt4ozudQtcsD7imx8yQK+jdps/iwOHknnNlQcObMeCL5mvyf2t7Ry4/EviJju2yqL6UQcEW/IfnfrUp0bzgpbMFYrENI7O7FmYksxNySeJJNUgVKYexvZpsbMQSUhjAaeS19CXsAo5ux2VeZpFBz7NeyX6QwxE8euFGCxRnYYiYb6P/jXi5tw2r7hh8BGDqkJkc7s1rBmOxIHJdgAOQA86I9lMiWFFYxiMhAkcex7mK9+7v8AGTZnPM7cFFMPdjoPoKadEThq2E84GIjT4rXuPKqEyUOyFbhRe+++9O/djoPpXdA6VfiMxfTRYtHJY/Da4tttRFFsLUU0121S5WaLElwDK5aidq7aix6BcxeWBt18LeXOg0PZgs5aU7dBT3apamptGcunjJ2xflwNo9EfhFVjAvdSW4CxpktUtS1FeChaTANZwT7XDyqHL21KQeA4Uy6ammnrYeCha/QZPF4uJvVkmFc33tcW9KYdIqaaWoPBXqAFwr90UvvwvXmDCOIihO/WmHTXbUag8JAPLMtYFSxvpN/PyFHBUrtJuzSEFFUj8x/bV2klxONkgY6YsM+hEB2JtvIerHYeQHrXzm9cqUij0pr9QdguzMWH+4XdcP3bsbbzTyJq75/2Rsq8Bcnc2tKlAD+nAV6qVKAJUqVKAJUqVKAJUqVKAJUqVKAJUqVKAJUqVKAJUqVKAJUqVKAJUqVK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3078" name="Picture 6" descr="http://image.slidesharecdn.com/tecnicasdebsquedaeninternet-110515184540-phpapp02/95/tecnicas-de-bsqueda-en-internet-1-728.jpg?cb=130548520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096000" y="4556664"/>
            <a:ext cx="2366682" cy="1414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8" name="Rectángulo 7"/>
          <p:cNvSpPr/>
          <p:nvPr/>
        </p:nvSpPr>
        <p:spPr>
          <a:xfrm>
            <a:off x="0" y="6400800"/>
            <a:ext cx="121920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smtClean="0">
                <a:solidFill>
                  <a:schemeClr val="accent2">
                    <a:lumMod val="60000"/>
                    <a:lumOff val="40000"/>
                  </a:schemeClr>
                </a:solidFill>
                <a:latin typeface="Arial Black" panose="020B0A04020102020204" pitchFamily="34" charset="0"/>
              </a:rPr>
              <a:t>Escuela Profesional: Ingeniería en Telecomunicaciones</a:t>
            </a:r>
            <a:endParaRPr lang="es-PE" dirty="0">
              <a:solidFill>
                <a:schemeClr val="accent2">
                  <a:lumMod val="60000"/>
                  <a:lumOff val="40000"/>
                </a:schemeClr>
              </a:solidFill>
              <a:latin typeface="Arial Black" panose="020B0A04020102020204" pitchFamily="34" charset="0"/>
            </a:endParaRPr>
          </a:p>
        </p:txBody>
      </p:sp>
    </p:spTree>
    <p:extLst>
      <p:ext uri="{BB962C8B-B14F-4D97-AF65-F5344CB8AC3E}">
        <p14:creationId xmlns:p14="http://schemas.microsoft.com/office/powerpoint/2010/main" val="23251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000"/>
                                        <p:tgtEl>
                                          <p:spTgt spid="3">
                                            <p:txEl>
                                              <p:pRg st="0" end="0"/>
                                            </p:txEl>
                                          </p:spTgt>
                                        </p:tgtEl>
                                      </p:cBhvr>
                                    </p:animEffect>
                                    <p:anim calcmode="lin" valueType="num">
                                      <p:cBhvr>
                                        <p:cTn id="12"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3"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animEffect transition="in" filter="barn(inVertical)">
                                      <p:cBhvr>
                                        <p:cTn id="23"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dn.free-power-point-templates.com/wp-content/uploads/2010/01/444_exam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65" y="282986"/>
            <a:ext cx="11927541" cy="588921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a:bodyPr>
          <a:lstStyle/>
          <a:p>
            <a:pPr>
              <a:spcBef>
                <a:spcPts val="0"/>
              </a:spcBef>
            </a:pPr>
            <a:r>
              <a:rPr lang="es-ES_tradnl" altLang="es-PE" b="1" dirty="0">
                <a:solidFill>
                  <a:schemeClr val="accent6"/>
                </a:solidFill>
                <a:latin typeface="Arial Black" panose="020B0A04020102020204" pitchFamily="34" charset="0"/>
              </a:rPr>
              <a:t>Internet</a:t>
            </a:r>
            <a:endParaRPr lang="es-ES" b="1" noProof="1">
              <a:solidFill>
                <a:schemeClr val="accent6"/>
              </a:solidFill>
              <a:latin typeface="Arial Black" panose="020B0A04020102020204" pitchFamily="34" charset="0"/>
            </a:endParaRPr>
          </a:p>
        </p:txBody>
      </p:sp>
      <p:sp>
        <p:nvSpPr>
          <p:cNvPr id="6" name="Rectángulo 5"/>
          <p:cNvSpPr/>
          <p:nvPr/>
        </p:nvSpPr>
        <p:spPr>
          <a:xfrm>
            <a:off x="0" y="1103257"/>
            <a:ext cx="12192000" cy="3086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Marcador de contenido 2"/>
          <p:cNvSpPr>
            <a:spLocks noGrp="1"/>
          </p:cNvSpPr>
          <p:nvPr>
            <p:ph idx="1"/>
          </p:nvPr>
        </p:nvSpPr>
        <p:spPr>
          <a:xfrm>
            <a:off x="1066800" y="1411941"/>
            <a:ext cx="10058400" cy="4760259"/>
          </a:xfrm>
        </p:spPr>
        <p:txBody>
          <a:bodyPr/>
          <a:lstStyle/>
          <a:p>
            <a:pPr>
              <a:lnSpc>
                <a:spcPct val="90000"/>
              </a:lnSpc>
              <a:buFont typeface="Wingdings" panose="05000000000000000000" pitchFamily="2" charset="2"/>
              <a:buChar char="Ø"/>
            </a:pPr>
            <a:endParaRPr lang="es-ES_tradnl" altLang="es-PE" dirty="0" smtClean="0"/>
          </a:p>
          <a:p>
            <a:pPr>
              <a:lnSpc>
                <a:spcPct val="90000"/>
              </a:lnSpc>
              <a:buFont typeface="Wingdings" panose="05000000000000000000" pitchFamily="2" charset="2"/>
              <a:buChar char="Ø"/>
            </a:pPr>
            <a:r>
              <a:rPr lang="es-ES_tradnl" altLang="es-PE" dirty="0" smtClean="0">
                <a:solidFill>
                  <a:schemeClr val="bg1">
                    <a:lumMod val="75000"/>
                    <a:lumOff val="25000"/>
                  </a:schemeClr>
                </a:solidFill>
              </a:rPr>
              <a:t>IP </a:t>
            </a:r>
            <a:r>
              <a:rPr lang="es-ES_tradnl" altLang="es-PE" dirty="0">
                <a:solidFill>
                  <a:schemeClr val="bg1">
                    <a:lumMod val="75000"/>
                    <a:lumOff val="25000"/>
                  </a:schemeClr>
                </a:solidFill>
              </a:rPr>
              <a:t>equivale a un nombre como </a:t>
            </a:r>
            <a:r>
              <a:rPr lang="es-ES_tradnl" altLang="es-PE" dirty="0" smtClean="0">
                <a:solidFill>
                  <a:schemeClr val="bg1">
                    <a:lumMod val="75000"/>
                    <a:lumOff val="25000"/>
                  </a:schemeClr>
                </a:solidFill>
                <a:hlinkClick r:id="rId4"/>
              </a:rPr>
              <a:t>www.nombrededominio.dominiosuperior</a:t>
            </a:r>
            <a:endParaRPr lang="es-ES_tradnl" altLang="es-PE" dirty="0" smtClean="0">
              <a:solidFill>
                <a:schemeClr val="bg1">
                  <a:lumMod val="75000"/>
                  <a:lumOff val="25000"/>
                </a:schemeClr>
              </a:solidFill>
            </a:endParaRPr>
          </a:p>
          <a:p>
            <a:pPr>
              <a:lnSpc>
                <a:spcPct val="90000"/>
              </a:lnSpc>
              <a:buFont typeface="Wingdings" panose="05000000000000000000" pitchFamily="2" charset="2"/>
              <a:buChar char="Ø"/>
            </a:pPr>
            <a:r>
              <a:rPr lang="es-ES" altLang="es-PE" sz="2800" dirty="0" smtClean="0">
                <a:solidFill>
                  <a:schemeClr val="bg1">
                    <a:lumMod val="75000"/>
                    <a:lumOff val="25000"/>
                  </a:schemeClr>
                </a:solidFill>
              </a:rPr>
              <a:t>www </a:t>
            </a:r>
            <a:r>
              <a:rPr lang="es-ES" altLang="es-PE" sz="2800" dirty="0">
                <a:solidFill>
                  <a:schemeClr val="bg1">
                    <a:lumMod val="75000"/>
                    <a:lumOff val="25000"/>
                  </a:schemeClr>
                </a:solidFill>
              </a:rPr>
              <a:t>= world wide web = </a:t>
            </a:r>
            <a:r>
              <a:rPr lang="es-ES" altLang="es-PE" sz="2800" dirty="0" smtClean="0">
                <a:solidFill>
                  <a:schemeClr val="bg1">
                    <a:lumMod val="75000"/>
                    <a:lumOff val="25000"/>
                  </a:schemeClr>
                </a:solidFill>
              </a:rPr>
              <a:t>Internet</a:t>
            </a:r>
          </a:p>
          <a:p>
            <a:pPr>
              <a:lnSpc>
                <a:spcPct val="90000"/>
              </a:lnSpc>
              <a:buFont typeface="Wingdings" panose="05000000000000000000" pitchFamily="2" charset="2"/>
              <a:buChar char="Ø"/>
            </a:pPr>
            <a:r>
              <a:rPr lang="es-ES" altLang="es-PE" sz="2800" dirty="0" smtClean="0">
                <a:solidFill>
                  <a:schemeClr val="bg1">
                    <a:lumMod val="75000"/>
                    <a:lumOff val="25000"/>
                  </a:schemeClr>
                </a:solidFill>
              </a:rPr>
              <a:t>Nombre </a:t>
            </a:r>
            <a:r>
              <a:rPr lang="es-ES" altLang="es-PE" sz="2800" dirty="0">
                <a:solidFill>
                  <a:schemeClr val="bg1">
                    <a:lumMod val="75000"/>
                    <a:lumOff val="25000"/>
                  </a:schemeClr>
                </a:solidFill>
              </a:rPr>
              <a:t>de dominio (del </a:t>
            </a:r>
            <a:r>
              <a:rPr lang="es-ES" altLang="es-PE" sz="2800" dirty="0" smtClean="0">
                <a:solidFill>
                  <a:schemeClr val="bg1">
                    <a:lumMod val="75000"/>
                    <a:lumOff val="25000"/>
                  </a:schemeClr>
                </a:solidFill>
              </a:rPr>
              <a:t>ordenador)</a:t>
            </a:r>
          </a:p>
          <a:p>
            <a:pPr>
              <a:lnSpc>
                <a:spcPct val="90000"/>
              </a:lnSpc>
              <a:buFont typeface="Wingdings" panose="05000000000000000000" pitchFamily="2" charset="2"/>
              <a:buChar char="Ø"/>
            </a:pPr>
            <a:r>
              <a:rPr lang="es-ES" altLang="es-PE" sz="2800" dirty="0" smtClean="0">
                <a:solidFill>
                  <a:schemeClr val="bg1">
                    <a:lumMod val="75000"/>
                    <a:lumOff val="25000"/>
                  </a:schemeClr>
                </a:solidFill>
              </a:rPr>
              <a:t>Nombre </a:t>
            </a:r>
            <a:r>
              <a:rPr lang="es-ES" altLang="es-PE" sz="2800" dirty="0">
                <a:solidFill>
                  <a:schemeClr val="bg1">
                    <a:lumMod val="75000"/>
                    <a:lumOff val="25000"/>
                  </a:schemeClr>
                </a:solidFill>
              </a:rPr>
              <a:t>de dominio superior =  TDL (Top domain level). Ej: España</a:t>
            </a:r>
          </a:p>
          <a:p>
            <a:pPr marL="0" indent="0">
              <a:buNone/>
            </a:pPr>
            <a:endParaRPr lang="es-PE" dirty="0"/>
          </a:p>
        </p:txBody>
      </p:sp>
      <p:sp>
        <p:nvSpPr>
          <p:cNvPr id="7" name="Rectángulo 6"/>
          <p:cNvSpPr/>
          <p:nvPr/>
        </p:nvSpPr>
        <p:spPr>
          <a:xfrm>
            <a:off x="0" y="6347012"/>
            <a:ext cx="12192000" cy="107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p:cNvSpPr/>
          <p:nvPr/>
        </p:nvSpPr>
        <p:spPr>
          <a:xfrm>
            <a:off x="0" y="6454588"/>
            <a:ext cx="12192000" cy="4034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pic>
        <p:nvPicPr>
          <p:cNvPr id="5126" name="Picture 6" descr="https://encrypted-tbn1.gstatic.com/images?q=tbn:ANd9GcR7avUz_tukEZby4s3XyGk6e2o0xw7IT9Co5xA79uzR2hv0EWRRr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788" y="4387700"/>
            <a:ext cx="2404073" cy="1650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6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heel(1)">
                                      <p:cBhvr>
                                        <p:cTn id="13" dur="2000"/>
                                        <p:tgtEl>
                                          <p:spTgt spid="3">
                                            <p:txEl>
                                              <p:pRg st="1" end="1"/>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heel(1)">
                                      <p:cBhvr>
                                        <p:cTn id="16" dur="2000"/>
                                        <p:tgtEl>
                                          <p:spTgt spid="3">
                                            <p:txEl>
                                              <p:pRg st="2" end="2"/>
                                            </p:txEl>
                                          </p:spTgt>
                                        </p:tgtEl>
                                      </p:cBhvr>
                                    </p:animEffect>
                                  </p:childTnLst>
                                </p:cTn>
                              </p:par>
                              <p:par>
                                <p:cTn id="17" presetID="21" presetClass="entr" presetSubtype="1"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heel(1)">
                                      <p:cBhvr>
                                        <p:cTn id="19" dur="2000"/>
                                        <p:tgtEl>
                                          <p:spTgt spid="3">
                                            <p:txEl>
                                              <p:pRg st="3" end="3"/>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heel(1)">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anim calcmode="lin" valueType="num">
                                      <p:cBhvr>
                                        <p:cTn id="27" dur="500" fill="hold"/>
                                        <p:tgtEl>
                                          <p:spTgt spid="5126"/>
                                        </p:tgtEl>
                                        <p:attrNameLst>
                                          <p:attrName>ppt_w</p:attrName>
                                        </p:attrNameLst>
                                      </p:cBhvr>
                                      <p:tavLst>
                                        <p:tav tm="0">
                                          <p:val>
                                            <p:fltVal val="0"/>
                                          </p:val>
                                        </p:tav>
                                        <p:tav tm="100000">
                                          <p:val>
                                            <p:strVal val="#ppt_w"/>
                                          </p:val>
                                        </p:tav>
                                      </p:tavLst>
                                    </p:anim>
                                    <p:anim calcmode="lin" valueType="num">
                                      <p:cBhvr>
                                        <p:cTn id="28" dur="500" fill="hold"/>
                                        <p:tgtEl>
                                          <p:spTgt spid="5126"/>
                                        </p:tgtEl>
                                        <p:attrNameLst>
                                          <p:attrName>ppt_h</p:attrName>
                                        </p:attrNameLst>
                                      </p:cBhvr>
                                      <p:tavLst>
                                        <p:tav tm="0">
                                          <p:val>
                                            <p:fltVal val="0"/>
                                          </p:val>
                                        </p:tav>
                                        <p:tav tm="100000">
                                          <p:val>
                                            <p:strVal val="#ppt_h"/>
                                          </p:val>
                                        </p:tav>
                                      </p:tavLst>
                                    </p:anim>
                                    <p:animEffect transition="in" filter="fade">
                                      <p:cBhvr>
                                        <p:cTn id="29"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encrypted-tbn3.gstatic.com/images?q=tbn:ANd9GcTAhsrk_P0jPMubhP-gDuK5d9ZnckORW9pi32pK0sZFdmUVz4J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22" y="127000"/>
            <a:ext cx="11892990" cy="59779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altLang="es-PE" dirty="0">
                <a:solidFill>
                  <a:schemeClr val="accent6"/>
                </a:solidFill>
                <a:latin typeface="Arial Black" panose="020B0A04020102020204" pitchFamily="34" charset="0"/>
              </a:rPr>
              <a:t>POSIBILIDADES DE NTERNET…</a:t>
            </a:r>
            <a:endParaRPr lang="es-PE" dirty="0">
              <a:solidFill>
                <a:schemeClr val="accent6"/>
              </a:solidFill>
              <a:latin typeface="Arial Black" panose="020B0A04020102020204" pitchFamily="34" charset="0"/>
            </a:endParaRPr>
          </a:p>
        </p:txBody>
      </p:sp>
      <p:sp>
        <p:nvSpPr>
          <p:cNvPr id="3" name="Marcador de contenido 2"/>
          <p:cNvSpPr>
            <a:spLocks noGrp="1"/>
          </p:cNvSpPr>
          <p:nvPr>
            <p:ph idx="1"/>
          </p:nvPr>
        </p:nvSpPr>
        <p:spPr>
          <a:xfrm>
            <a:off x="1066800" y="1411942"/>
            <a:ext cx="10058400" cy="4693024"/>
          </a:xfrm>
        </p:spPr>
        <p:txBody>
          <a:bodyPr>
            <a:normAutofit/>
          </a:bodyPr>
          <a:lstStyle/>
          <a:p>
            <a:pPr algn="just">
              <a:lnSpc>
                <a:spcPct val="90000"/>
              </a:lnSpc>
              <a:buFont typeface="Wingdings" panose="05000000000000000000" pitchFamily="2" charset="2"/>
              <a:buChar char="Ø"/>
            </a:pPr>
            <a:r>
              <a:rPr lang="es-ES" altLang="es-PE" dirty="0"/>
              <a:t>Localización de </a:t>
            </a:r>
            <a:r>
              <a:rPr lang="es-ES" altLang="es-PE" dirty="0" smtClean="0"/>
              <a:t>información.</a:t>
            </a:r>
          </a:p>
          <a:p>
            <a:pPr algn="just">
              <a:lnSpc>
                <a:spcPct val="90000"/>
              </a:lnSpc>
              <a:buFont typeface="Wingdings" panose="05000000000000000000" pitchFamily="2" charset="2"/>
              <a:buChar char="Ø"/>
            </a:pPr>
            <a:r>
              <a:rPr lang="es-ES" altLang="es-PE" dirty="0" smtClean="0"/>
              <a:t>Correo electrónico.</a:t>
            </a:r>
          </a:p>
          <a:p>
            <a:pPr algn="just">
              <a:lnSpc>
                <a:spcPct val="90000"/>
              </a:lnSpc>
              <a:buFont typeface="Wingdings" panose="05000000000000000000" pitchFamily="2" charset="2"/>
              <a:buChar char="Ø"/>
            </a:pPr>
            <a:r>
              <a:rPr lang="es-ES" altLang="es-PE" dirty="0" smtClean="0"/>
              <a:t>Exposición </a:t>
            </a:r>
            <a:r>
              <a:rPr lang="es-ES" altLang="es-PE" dirty="0"/>
              <a:t>de información a nivel </a:t>
            </a:r>
            <a:r>
              <a:rPr lang="es-ES" altLang="es-PE" dirty="0" smtClean="0"/>
              <a:t>personal.</a:t>
            </a:r>
          </a:p>
          <a:p>
            <a:pPr algn="just">
              <a:lnSpc>
                <a:spcPct val="90000"/>
              </a:lnSpc>
              <a:buFont typeface="Wingdings" panose="05000000000000000000" pitchFamily="2" charset="2"/>
              <a:buChar char="Ø"/>
            </a:pPr>
            <a:r>
              <a:rPr lang="es-ES" altLang="es-PE" dirty="0" smtClean="0"/>
              <a:t>Foros </a:t>
            </a:r>
            <a:r>
              <a:rPr lang="es-ES" altLang="es-PE" dirty="0"/>
              <a:t>de discusión sobre variados temas </a:t>
            </a:r>
            <a:endParaRPr lang="es-ES" altLang="es-PE" dirty="0" smtClean="0"/>
          </a:p>
          <a:p>
            <a:pPr algn="just">
              <a:lnSpc>
                <a:spcPct val="90000"/>
              </a:lnSpc>
              <a:buFont typeface="Wingdings" panose="05000000000000000000" pitchFamily="2" charset="2"/>
              <a:buChar char="Ø"/>
            </a:pPr>
            <a:r>
              <a:rPr lang="es-ES" altLang="es-PE" dirty="0" smtClean="0"/>
              <a:t>Disponibilidad </a:t>
            </a:r>
            <a:r>
              <a:rPr lang="es-ES" altLang="es-PE" dirty="0"/>
              <a:t>de </a:t>
            </a:r>
            <a:r>
              <a:rPr lang="es-ES" altLang="es-PE" dirty="0" smtClean="0"/>
              <a:t>software.</a:t>
            </a:r>
          </a:p>
          <a:p>
            <a:pPr algn="just">
              <a:lnSpc>
                <a:spcPct val="90000"/>
              </a:lnSpc>
              <a:buFont typeface="Wingdings" panose="05000000000000000000" pitchFamily="2" charset="2"/>
              <a:buChar char="Ø"/>
            </a:pPr>
            <a:r>
              <a:rPr lang="es-ES" altLang="es-PE" dirty="0" smtClean="0"/>
              <a:t>Comunicación </a:t>
            </a:r>
            <a:r>
              <a:rPr lang="es-ES" altLang="es-PE" dirty="0"/>
              <a:t>en vivo con gente de todo el </a:t>
            </a:r>
            <a:r>
              <a:rPr lang="es-ES" altLang="es-PE" dirty="0" smtClean="0"/>
              <a:t>mundo.</a:t>
            </a:r>
          </a:p>
          <a:p>
            <a:pPr algn="just">
              <a:lnSpc>
                <a:spcPct val="90000"/>
              </a:lnSpc>
              <a:buFont typeface="Wingdings" panose="05000000000000000000" pitchFamily="2" charset="2"/>
              <a:buChar char="Ø"/>
            </a:pPr>
            <a:r>
              <a:rPr lang="es-ES" altLang="es-PE" dirty="0" smtClean="0"/>
              <a:t>Consultas </a:t>
            </a:r>
            <a:r>
              <a:rPr lang="es-ES" altLang="es-PE" dirty="0"/>
              <a:t>interactiva, museos, hemerotecas, bibliotecas, </a:t>
            </a:r>
            <a:r>
              <a:rPr lang="es-ES" altLang="es-PE" dirty="0" smtClean="0"/>
              <a:t>etc.</a:t>
            </a:r>
          </a:p>
          <a:p>
            <a:pPr algn="just">
              <a:lnSpc>
                <a:spcPct val="90000"/>
              </a:lnSpc>
              <a:buFont typeface="Wingdings" panose="05000000000000000000" pitchFamily="2" charset="2"/>
              <a:buChar char="Ø"/>
            </a:pPr>
            <a:r>
              <a:rPr lang="es-ES" altLang="es-PE" dirty="0" smtClean="0"/>
              <a:t>Compra </a:t>
            </a:r>
            <a:r>
              <a:rPr lang="es-ES" altLang="es-PE" dirty="0"/>
              <a:t>online.</a:t>
            </a:r>
          </a:p>
          <a:p>
            <a:endParaRPr lang="es-PE" dirty="0"/>
          </a:p>
        </p:txBody>
      </p:sp>
      <p:sp>
        <p:nvSpPr>
          <p:cNvPr id="4" name="Rectángulo 3"/>
          <p:cNvSpPr/>
          <p:nvPr/>
        </p:nvSpPr>
        <p:spPr>
          <a:xfrm>
            <a:off x="0" y="1224280"/>
            <a:ext cx="12192000" cy="187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239435"/>
            <a:ext cx="12192000" cy="147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387353"/>
            <a:ext cx="12192000" cy="470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pic>
        <p:nvPicPr>
          <p:cNvPr id="5124" name="Picture 4" descr="https://encrypted-tbn3.gstatic.com/images?q=tbn:ANd9GcTBWys4y7lQc28-o1Cwi0AYO68ikSTgRoUWV0-_QR5xo6GKuNu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1810" y="1793108"/>
            <a:ext cx="3444026" cy="301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09649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down)">
                                      <p:cBhvr>
                                        <p:cTn id="28" dur="580">
                                          <p:stCondLst>
                                            <p:cond delay="0"/>
                                          </p:stCondLst>
                                        </p:cTn>
                                        <p:tgtEl>
                                          <p:spTgt spid="3">
                                            <p:txEl>
                                              <p:pRg st="1" end="1"/>
                                            </p:txEl>
                                          </p:spTgt>
                                        </p:tgtEl>
                                      </p:cBhvr>
                                    </p:animEffect>
                                    <p:anim calcmode="lin" valueType="num">
                                      <p:cBhvr>
                                        <p:cTn id="29"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1" end="1"/>
                                            </p:txEl>
                                          </p:spTgt>
                                        </p:tgtEl>
                                      </p:cBhvr>
                                      <p:to x="100000" y="60000"/>
                                    </p:animScale>
                                    <p:animScale>
                                      <p:cBhvr>
                                        <p:cTn id="35" dur="166" decel="50000">
                                          <p:stCondLst>
                                            <p:cond delay="676"/>
                                          </p:stCondLst>
                                        </p:cTn>
                                        <p:tgtEl>
                                          <p:spTgt spid="3">
                                            <p:txEl>
                                              <p:pRg st="1" end="1"/>
                                            </p:txEl>
                                          </p:spTgt>
                                        </p:tgtEl>
                                      </p:cBhvr>
                                      <p:to x="100000" y="100000"/>
                                    </p:animScale>
                                    <p:animScale>
                                      <p:cBhvr>
                                        <p:cTn id="36" dur="26">
                                          <p:stCondLst>
                                            <p:cond delay="1312"/>
                                          </p:stCondLst>
                                        </p:cTn>
                                        <p:tgtEl>
                                          <p:spTgt spid="3">
                                            <p:txEl>
                                              <p:pRg st="1" end="1"/>
                                            </p:txEl>
                                          </p:spTgt>
                                        </p:tgtEl>
                                      </p:cBhvr>
                                      <p:to x="100000" y="80000"/>
                                    </p:animScale>
                                    <p:animScale>
                                      <p:cBhvr>
                                        <p:cTn id="37" dur="166" decel="50000">
                                          <p:stCondLst>
                                            <p:cond delay="1338"/>
                                          </p:stCondLst>
                                        </p:cTn>
                                        <p:tgtEl>
                                          <p:spTgt spid="3">
                                            <p:txEl>
                                              <p:pRg st="1" end="1"/>
                                            </p:txEl>
                                          </p:spTgt>
                                        </p:tgtEl>
                                      </p:cBhvr>
                                      <p:to x="100000" y="100000"/>
                                    </p:animScale>
                                    <p:animScale>
                                      <p:cBhvr>
                                        <p:cTn id="38" dur="26">
                                          <p:stCondLst>
                                            <p:cond delay="1642"/>
                                          </p:stCondLst>
                                        </p:cTn>
                                        <p:tgtEl>
                                          <p:spTgt spid="3">
                                            <p:txEl>
                                              <p:pRg st="1" end="1"/>
                                            </p:txEl>
                                          </p:spTgt>
                                        </p:tgtEl>
                                      </p:cBhvr>
                                      <p:to x="100000" y="90000"/>
                                    </p:animScale>
                                    <p:animScale>
                                      <p:cBhvr>
                                        <p:cTn id="39" dur="166" decel="50000">
                                          <p:stCondLst>
                                            <p:cond delay="1668"/>
                                          </p:stCondLst>
                                        </p:cTn>
                                        <p:tgtEl>
                                          <p:spTgt spid="3">
                                            <p:txEl>
                                              <p:pRg st="1" end="1"/>
                                            </p:txEl>
                                          </p:spTgt>
                                        </p:tgtEl>
                                      </p:cBhvr>
                                      <p:to x="100000" y="100000"/>
                                    </p:animScale>
                                    <p:animScale>
                                      <p:cBhvr>
                                        <p:cTn id="40" dur="26">
                                          <p:stCondLst>
                                            <p:cond delay="1808"/>
                                          </p:stCondLst>
                                        </p:cTn>
                                        <p:tgtEl>
                                          <p:spTgt spid="3">
                                            <p:txEl>
                                              <p:pRg st="1" end="1"/>
                                            </p:txEl>
                                          </p:spTgt>
                                        </p:tgtEl>
                                      </p:cBhvr>
                                      <p:to x="100000" y="95000"/>
                                    </p:animScale>
                                    <p:animScale>
                                      <p:cBhvr>
                                        <p:cTn id="41" dur="166" decel="50000">
                                          <p:stCondLst>
                                            <p:cond delay="1834"/>
                                          </p:stCondLst>
                                        </p:cTn>
                                        <p:tgtEl>
                                          <p:spTgt spid="3">
                                            <p:txEl>
                                              <p:pRg st="1" end="1"/>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wipe(down)">
                                      <p:cBhvr>
                                        <p:cTn id="44" dur="580">
                                          <p:stCondLst>
                                            <p:cond delay="0"/>
                                          </p:stCondLst>
                                        </p:cTn>
                                        <p:tgtEl>
                                          <p:spTgt spid="3">
                                            <p:txEl>
                                              <p:pRg st="2" end="2"/>
                                            </p:txEl>
                                          </p:spTgt>
                                        </p:tgtEl>
                                      </p:cBhvr>
                                    </p:animEffect>
                                    <p:anim calcmode="lin" valueType="num">
                                      <p:cBhvr>
                                        <p:cTn id="4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3">
                                            <p:txEl>
                                              <p:pRg st="2" end="2"/>
                                            </p:txEl>
                                          </p:spTgt>
                                        </p:tgtEl>
                                      </p:cBhvr>
                                      <p:to x="100000" y="60000"/>
                                    </p:animScale>
                                    <p:animScale>
                                      <p:cBhvr>
                                        <p:cTn id="51" dur="166" decel="50000">
                                          <p:stCondLst>
                                            <p:cond delay="676"/>
                                          </p:stCondLst>
                                        </p:cTn>
                                        <p:tgtEl>
                                          <p:spTgt spid="3">
                                            <p:txEl>
                                              <p:pRg st="2" end="2"/>
                                            </p:txEl>
                                          </p:spTgt>
                                        </p:tgtEl>
                                      </p:cBhvr>
                                      <p:to x="100000" y="100000"/>
                                    </p:animScale>
                                    <p:animScale>
                                      <p:cBhvr>
                                        <p:cTn id="52" dur="26">
                                          <p:stCondLst>
                                            <p:cond delay="1312"/>
                                          </p:stCondLst>
                                        </p:cTn>
                                        <p:tgtEl>
                                          <p:spTgt spid="3">
                                            <p:txEl>
                                              <p:pRg st="2" end="2"/>
                                            </p:txEl>
                                          </p:spTgt>
                                        </p:tgtEl>
                                      </p:cBhvr>
                                      <p:to x="100000" y="80000"/>
                                    </p:animScale>
                                    <p:animScale>
                                      <p:cBhvr>
                                        <p:cTn id="53" dur="166" decel="50000">
                                          <p:stCondLst>
                                            <p:cond delay="1338"/>
                                          </p:stCondLst>
                                        </p:cTn>
                                        <p:tgtEl>
                                          <p:spTgt spid="3">
                                            <p:txEl>
                                              <p:pRg st="2" end="2"/>
                                            </p:txEl>
                                          </p:spTgt>
                                        </p:tgtEl>
                                      </p:cBhvr>
                                      <p:to x="100000" y="100000"/>
                                    </p:animScale>
                                    <p:animScale>
                                      <p:cBhvr>
                                        <p:cTn id="54" dur="26">
                                          <p:stCondLst>
                                            <p:cond delay="1642"/>
                                          </p:stCondLst>
                                        </p:cTn>
                                        <p:tgtEl>
                                          <p:spTgt spid="3">
                                            <p:txEl>
                                              <p:pRg st="2" end="2"/>
                                            </p:txEl>
                                          </p:spTgt>
                                        </p:tgtEl>
                                      </p:cBhvr>
                                      <p:to x="100000" y="90000"/>
                                    </p:animScale>
                                    <p:animScale>
                                      <p:cBhvr>
                                        <p:cTn id="55" dur="166" decel="50000">
                                          <p:stCondLst>
                                            <p:cond delay="1668"/>
                                          </p:stCondLst>
                                        </p:cTn>
                                        <p:tgtEl>
                                          <p:spTgt spid="3">
                                            <p:txEl>
                                              <p:pRg st="2" end="2"/>
                                            </p:txEl>
                                          </p:spTgt>
                                        </p:tgtEl>
                                      </p:cBhvr>
                                      <p:to x="100000" y="100000"/>
                                    </p:animScale>
                                    <p:animScale>
                                      <p:cBhvr>
                                        <p:cTn id="56" dur="26">
                                          <p:stCondLst>
                                            <p:cond delay="1808"/>
                                          </p:stCondLst>
                                        </p:cTn>
                                        <p:tgtEl>
                                          <p:spTgt spid="3">
                                            <p:txEl>
                                              <p:pRg st="2" end="2"/>
                                            </p:txEl>
                                          </p:spTgt>
                                        </p:tgtEl>
                                      </p:cBhvr>
                                      <p:to x="100000" y="95000"/>
                                    </p:animScale>
                                    <p:animScale>
                                      <p:cBhvr>
                                        <p:cTn id="57" dur="166" decel="50000">
                                          <p:stCondLst>
                                            <p:cond delay="1834"/>
                                          </p:stCondLst>
                                        </p:cTn>
                                        <p:tgtEl>
                                          <p:spTgt spid="3">
                                            <p:txEl>
                                              <p:pRg st="2" end="2"/>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3">
                                            <p:txEl>
                                              <p:pRg st="3" end="3"/>
                                            </p:txEl>
                                          </p:spTgt>
                                        </p:tgtEl>
                                        <p:attrNameLst>
                                          <p:attrName>style.visibility</p:attrName>
                                        </p:attrNameLst>
                                      </p:cBhvr>
                                      <p:to>
                                        <p:strVal val="visible"/>
                                      </p:to>
                                    </p:set>
                                    <p:animEffect transition="in" filter="wipe(down)">
                                      <p:cBhvr>
                                        <p:cTn id="60" dur="580">
                                          <p:stCondLst>
                                            <p:cond delay="0"/>
                                          </p:stCondLst>
                                        </p:cTn>
                                        <p:tgtEl>
                                          <p:spTgt spid="3">
                                            <p:txEl>
                                              <p:pRg st="3" end="3"/>
                                            </p:txEl>
                                          </p:spTgt>
                                        </p:tgtEl>
                                      </p:cBhvr>
                                    </p:animEffect>
                                    <p:anim calcmode="lin" valueType="num">
                                      <p:cBhvr>
                                        <p:cTn id="61"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xEl>
                                              <p:pRg st="3" end="3"/>
                                            </p:txEl>
                                          </p:spTgt>
                                        </p:tgtEl>
                                      </p:cBhvr>
                                      <p:to x="100000" y="60000"/>
                                    </p:animScale>
                                    <p:animScale>
                                      <p:cBhvr>
                                        <p:cTn id="67" dur="166" decel="50000">
                                          <p:stCondLst>
                                            <p:cond delay="676"/>
                                          </p:stCondLst>
                                        </p:cTn>
                                        <p:tgtEl>
                                          <p:spTgt spid="3">
                                            <p:txEl>
                                              <p:pRg st="3" end="3"/>
                                            </p:txEl>
                                          </p:spTgt>
                                        </p:tgtEl>
                                      </p:cBhvr>
                                      <p:to x="100000" y="100000"/>
                                    </p:animScale>
                                    <p:animScale>
                                      <p:cBhvr>
                                        <p:cTn id="68" dur="26">
                                          <p:stCondLst>
                                            <p:cond delay="1312"/>
                                          </p:stCondLst>
                                        </p:cTn>
                                        <p:tgtEl>
                                          <p:spTgt spid="3">
                                            <p:txEl>
                                              <p:pRg st="3" end="3"/>
                                            </p:txEl>
                                          </p:spTgt>
                                        </p:tgtEl>
                                      </p:cBhvr>
                                      <p:to x="100000" y="80000"/>
                                    </p:animScale>
                                    <p:animScale>
                                      <p:cBhvr>
                                        <p:cTn id="69" dur="166" decel="50000">
                                          <p:stCondLst>
                                            <p:cond delay="1338"/>
                                          </p:stCondLst>
                                        </p:cTn>
                                        <p:tgtEl>
                                          <p:spTgt spid="3">
                                            <p:txEl>
                                              <p:pRg st="3" end="3"/>
                                            </p:txEl>
                                          </p:spTgt>
                                        </p:tgtEl>
                                      </p:cBhvr>
                                      <p:to x="100000" y="100000"/>
                                    </p:animScale>
                                    <p:animScale>
                                      <p:cBhvr>
                                        <p:cTn id="70" dur="26">
                                          <p:stCondLst>
                                            <p:cond delay="1642"/>
                                          </p:stCondLst>
                                        </p:cTn>
                                        <p:tgtEl>
                                          <p:spTgt spid="3">
                                            <p:txEl>
                                              <p:pRg st="3" end="3"/>
                                            </p:txEl>
                                          </p:spTgt>
                                        </p:tgtEl>
                                      </p:cBhvr>
                                      <p:to x="100000" y="90000"/>
                                    </p:animScale>
                                    <p:animScale>
                                      <p:cBhvr>
                                        <p:cTn id="71" dur="166" decel="50000">
                                          <p:stCondLst>
                                            <p:cond delay="1668"/>
                                          </p:stCondLst>
                                        </p:cTn>
                                        <p:tgtEl>
                                          <p:spTgt spid="3">
                                            <p:txEl>
                                              <p:pRg st="3" end="3"/>
                                            </p:txEl>
                                          </p:spTgt>
                                        </p:tgtEl>
                                      </p:cBhvr>
                                      <p:to x="100000" y="100000"/>
                                    </p:animScale>
                                    <p:animScale>
                                      <p:cBhvr>
                                        <p:cTn id="72" dur="26">
                                          <p:stCondLst>
                                            <p:cond delay="1808"/>
                                          </p:stCondLst>
                                        </p:cTn>
                                        <p:tgtEl>
                                          <p:spTgt spid="3">
                                            <p:txEl>
                                              <p:pRg st="3" end="3"/>
                                            </p:txEl>
                                          </p:spTgt>
                                        </p:tgtEl>
                                      </p:cBhvr>
                                      <p:to x="100000" y="95000"/>
                                    </p:animScale>
                                    <p:animScale>
                                      <p:cBhvr>
                                        <p:cTn id="73" dur="166" decel="50000">
                                          <p:stCondLst>
                                            <p:cond delay="1834"/>
                                          </p:stCondLst>
                                        </p:cTn>
                                        <p:tgtEl>
                                          <p:spTgt spid="3">
                                            <p:txEl>
                                              <p:pRg st="3" end="3"/>
                                            </p:txEl>
                                          </p:spTgt>
                                        </p:tgtEl>
                                      </p:cBhvr>
                                      <p:to x="100000" y="100000"/>
                                    </p:animScale>
                                  </p:childTnLst>
                                </p:cTn>
                              </p:par>
                              <p:par>
                                <p:cTn id="74" presetID="26" presetClass="entr" presetSubtype="0" fill="hold" nodeType="withEffect">
                                  <p:stCondLst>
                                    <p:cond delay="0"/>
                                  </p:stCondLst>
                                  <p:childTnLst>
                                    <p:set>
                                      <p:cBhvr>
                                        <p:cTn id="75" dur="1" fill="hold">
                                          <p:stCondLst>
                                            <p:cond delay="0"/>
                                          </p:stCondLst>
                                        </p:cTn>
                                        <p:tgtEl>
                                          <p:spTgt spid="3">
                                            <p:txEl>
                                              <p:pRg st="4" end="4"/>
                                            </p:txEl>
                                          </p:spTgt>
                                        </p:tgtEl>
                                        <p:attrNameLst>
                                          <p:attrName>style.visibility</p:attrName>
                                        </p:attrNameLst>
                                      </p:cBhvr>
                                      <p:to>
                                        <p:strVal val="visible"/>
                                      </p:to>
                                    </p:set>
                                    <p:animEffect transition="in" filter="wipe(down)">
                                      <p:cBhvr>
                                        <p:cTn id="76" dur="580">
                                          <p:stCondLst>
                                            <p:cond delay="0"/>
                                          </p:stCondLst>
                                        </p:cTn>
                                        <p:tgtEl>
                                          <p:spTgt spid="3">
                                            <p:txEl>
                                              <p:pRg st="4" end="4"/>
                                            </p:txEl>
                                          </p:spTgt>
                                        </p:tgtEl>
                                      </p:cBhvr>
                                    </p:animEffect>
                                    <p:anim calcmode="lin" valueType="num">
                                      <p:cBhvr>
                                        <p:cTn id="77"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2" dur="26">
                                          <p:stCondLst>
                                            <p:cond delay="650"/>
                                          </p:stCondLst>
                                        </p:cTn>
                                        <p:tgtEl>
                                          <p:spTgt spid="3">
                                            <p:txEl>
                                              <p:pRg st="4" end="4"/>
                                            </p:txEl>
                                          </p:spTgt>
                                        </p:tgtEl>
                                      </p:cBhvr>
                                      <p:to x="100000" y="60000"/>
                                    </p:animScale>
                                    <p:animScale>
                                      <p:cBhvr>
                                        <p:cTn id="83" dur="166" decel="50000">
                                          <p:stCondLst>
                                            <p:cond delay="676"/>
                                          </p:stCondLst>
                                        </p:cTn>
                                        <p:tgtEl>
                                          <p:spTgt spid="3">
                                            <p:txEl>
                                              <p:pRg st="4" end="4"/>
                                            </p:txEl>
                                          </p:spTgt>
                                        </p:tgtEl>
                                      </p:cBhvr>
                                      <p:to x="100000" y="100000"/>
                                    </p:animScale>
                                    <p:animScale>
                                      <p:cBhvr>
                                        <p:cTn id="84" dur="26">
                                          <p:stCondLst>
                                            <p:cond delay="1312"/>
                                          </p:stCondLst>
                                        </p:cTn>
                                        <p:tgtEl>
                                          <p:spTgt spid="3">
                                            <p:txEl>
                                              <p:pRg st="4" end="4"/>
                                            </p:txEl>
                                          </p:spTgt>
                                        </p:tgtEl>
                                      </p:cBhvr>
                                      <p:to x="100000" y="80000"/>
                                    </p:animScale>
                                    <p:animScale>
                                      <p:cBhvr>
                                        <p:cTn id="85" dur="166" decel="50000">
                                          <p:stCondLst>
                                            <p:cond delay="1338"/>
                                          </p:stCondLst>
                                        </p:cTn>
                                        <p:tgtEl>
                                          <p:spTgt spid="3">
                                            <p:txEl>
                                              <p:pRg st="4" end="4"/>
                                            </p:txEl>
                                          </p:spTgt>
                                        </p:tgtEl>
                                      </p:cBhvr>
                                      <p:to x="100000" y="100000"/>
                                    </p:animScale>
                                    <p:animScale>
                                      <p:cBhvr>
                                        <p:cTn id="86" dur="26">
                                          <p:stCondLst>
                                            <p:cond delay="1642"/>
                                          </p:stCondLst>
                                        </p:cTn>
                                        <p:tgtEl>
                                          <p:spTgt spid="3">
                                            <p:txEl>
                                              <p:pRg st="4" end="4"/>
                                            </p:txEl>
                                          </p:spTgt>
                                        </p:tgtEl>
                                      </p:cBhvr>
                                      <p:to x="100000" y="90000"/>
                                    </p:animScale>
                                    <p:animScale>
                                      <p:cBhvr>
                                        <p:cTn id="87" dur="166" decel="50000">
                                          <p:stCondLst>
                                            <p:cond delay="1668"/>
                                          </p:stCondLst>
                                        </p:cTn>
                                        <p:tgtEl>
                                          <p:spTgt spid="3">
                                            <p:txEl>
                                              <p:pRg st="4" end="4"/>
                                            </p:txEl>
                                          </p:spTgt>
                                        </p:tgtEl>
                                      </p:cBhvr>
                                      <p:to x="100000" y="100000"/>
                                    </p:animScale>
                                    <p:animScale>
                                      <p:cBhvr>
                                        <p:cTn id="88" dur="26">
                                          <p:stCondLst>
                                            <p:cond delay="1808"/>
                                          </p:stCondLst>
                                        </p:cTn>
                                        <p:tgtEl>
                                          <p:spTgt spid="3">
                                            <p:txEl>
                                              <p:pRg st="4" end="4"/>
                                            </p:txEl>
                                          </p:spTgt>
                                        </p:tgtEl>
                                      </p:cBhvr>
                                      <p:to x="100000" y="95000"/>
                                    </p:animScale>
                                    <p:animScale>
                                      <p:cBhvr>
                                        <p:cTn id="89" dur="166" decel="50000">
                                          <p:stCondLst>
                                            <p:cond delay="1834"/>
                                          </p:stCondLst>
                                        </p:cTn>
                                        <p:tgtEl>
                                          <p:spTgt spid="3">
                                            <p:txEl>
                                              <p:pRg st="4" end="4"/>
                                            </p:txEl>
                                          </p:spTgt>
                                        </p:tgtEl>
                                      </p:cBhvr>
                                      <p:to x="100000" y="100000"/>
                                    </p:animScale>
                                  </p:childTnLst>
                                </p:cTn>
                              </p:par>
                              <p:par>
                                <p:cTn id="90" presetID="26" presetClass="entr" presetSubtype="0" fill="hold" nodeType="withEffect">
                                  <p:stCondLst>
                                    <p:cond delay="0"/>
                                  </p:stCondLst>
                                  <p:childTnLst>
                                    <p:set>
                                      <p:cBhvr>
                                        <p:cTn id="91" dur="1" fill="hold">
                                          <p:stCondLst>
                                            <p:cond delay="0"/>
                                          </p:stCondLst>
                                        </p:cTn>
                                        <p:tgtEl>
                                          <p:spTgt spid="3">
                                            <p:txEl>
                                              <p:pRg st="5" end="5"/>
                                            </p:txEl>
                                          </p:spTgt>
                                        </p:tgtEl>
                                        <p:attrNameLst>
                                          <p:attrName>style.visibility</p:attrName>
                                        </p:attrNameLst>
                                      </p:cBhvr>
                                      <p:to>
                                        <p:strVal val="visible"/>
                                      </p:to>
                                    </p:set>
                                    <p:animEffect transition="in" filter="wipe(down)">
                                      <p:cBhvr>
                                        <p:cTn id="92" dur="580">
                                          <p:stCondLst>
                                            <p:cond delay="0"/>
                                          </p:stCondLst>
                                        </p:cTn>
                                        <p:tgtEl>
                                          <p:spTgt spid="3">
                                            <p:txEl>
                                              <p:pRg st="5" end="5"/>
                                            </p:txEl>
                                          </p:spTgt>
                                        </p:tgtEl>
                                      </p:cBhvr>
                                    </p:animEffect>
                                    <p:anim calcmode="lin" valueType="num">
                                      <p:cBhvr>
                                        <p:cTn id="93"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3">
                                            <p:txEl>
                                              <p:pRg st="5" end="5"/>
                                            </p:txEl>
                                          </p:spTgt>
                                        </p:tgtEl>
                                      </p:cBhvr>
                                      <p:to x="100000" y="60000"/>
                                    </p:animScale>
                                    <p:animScale>
                                      <p:cBhvr>
                                        <p:cTn id="99" dur="166" decel="50000">
                                          <p:stCondLst>
                                            <p:cond delay="676"/>
                                          </p:stCondLst>
                                        </p:cTn>
                                        <p:tgtEl>
                                          <p:spTgt spid="3">
                                            <p:txEl>
                                              <p:pRg st="5" end="5"/>
                                            </p:txEl>
                                          </p:spTgt>
                                        </p:tgtEl>
                                      </p:cBhvr>
                                      <p:to x="100000" y="100000"/>
                                    </p:animScale>
                                    <p:animScale>
                                      <p:cBhvr>
                                        <p:cTn id="100" dur="26">
                                          <p:stCondLst>
                                            <p:cond delay="1312"/>
                                          </p:stCondLst>
                                        </p:cTn>
                                        <p:tgtEl>
                                          <p:spTgt spid="3">
                                            <p:txEl>
                                              <p:pRg st="5" end="5"/>
                                            </p:txEl>
                                          </p:spTgt>
                                        </p:tgtEl>
                                      </p:cBhvr>
                                      <p:to x="100000" y="80000"/>
                                    </p:animScale>
                                    <p:animScale>
                                      <p:cBhvr>
                                        <p:cTn id="101" dur="166" decel="50000">
                                          <p:stCondLst>
                                            <p:cond delay="1338"/>
                                          </p:stCondLst>
                                        </p:cTn>
                                        <p:tgtEl>
                                          <p:spTgt spid="3">
                                            <p:txEl>
                                              <p:pRg st="5" end="5"/>
                                            </p:txEl>
                                          </p:spTgt>
                                        </p:tgtEl>
                                      </p:cBhvr>
                                      <p:to x="100000" y="100000"/>
                                    </p:animScale>
                                    <p:animScale>
                                      <p:cBhvr>
                                        <p:cTn id="102" dur="26">
                                          <p:stCondLst>
                                            <p:cond delay="1642"/>
                                          </p:stCondLst>
                                        </p:cTn>
                                        <p:tgtEl>
                                          <p:spTgt spid="3">
                                            <p:txEl>
                                              <p:pRg st="5" end="5"/>
                                            </p:txEl>
                                          </p:spTgt>
                                        </p:tgtEl>
                                      </p:cBhvr>
                                      <p:to x="100000" y="90000"/>
                                    </p:animScale>
                                    <p:animScale>
                                      <p:cBhvr>
                                        <p:cTn id="103" dur="166" decel="50000">
                                          <p:stCondLst>
                                            <p:cond delay="1668"/>
                                          </p:stCondLst>
                                        </p:cTn>
                                        <p:tgtEl>
                                          <p:spTgt spid="3">
                                            <p:txEl>
                                              <p:pRg st="5" end="5"/>
                                            </p:txEl>
                                          </p:spTgt>
                                        </p:tgtEl>
                                      </p:cBhvr>
                                      <p:to x="100000" y="100000"/>
                                    </p:animScale>
                                    <p:animScale>
                                      <p:cBhvr>
                                        <p:cTn id="104" dur="26">
                                          <p:stCondLst>
                                            <p:cond delay="1808"/>
                                          </p:stCondLst>
                                        </p:cTn>
                                        <p:tgtEl>
                                          <p:spTgt spid="3">
                                            <p:txEl>
                                              <p:pRg st="5" end="5"/>
                                            </p:txEl>
                                          </p:spTgt>
                                        </p:tgtEl>
                                      </p:cBhvr>
                                      <p:to x="100000" y="95000"/>
                                    </p:animScale>
                                    <p:animScale>
                                      <p:cBhvr>
                                        <p:cTn id="105" dur="166" decel="50000">
                                          <p:stCondLst>
                                            <p:cond delay="1834"/>
                                          </p:stCondLst>
                                        </p:cTn>
                                        <p:tgtEl>
                                          <p:spTgt spid="3">
                                            <p:txEl>
                                              <p:pRg st="5" end="5"/>
                                            </p:txEl>
                                          </p:spTgt>
                                        </p:tgtEl>
                                      </p:cBhvr>
                                      <p:to x="100000" y="100000"/>
                                    </p:animScale>
                                  </p:childTnLst>
                                </p:cTn>
                              </p:par>
                              <p:par>
                                <p:cTn id="106" presetID="26" presetClass="entr" presetSubtype="0" fill="hold" nodeType="withEffect">
                                  <p:stCondLst>
                                    <p:cond delay="0"/>
                                  </p:stCondLst>
                                  <p:childTnLst>
                                    <p:set>
                                      <p:cBhvr>
                                        <p:cTn id="107" dur="1" fill="hold">
                                          <p:stCondLst>
                                            <p:cond delay="0"/>
                                          </p:stCondLst>
                                        </p:cTn>
                                        <p:tgtEl>
                                          <p:spTgt spid="3">
                                            <p:txEl>
                                              <p:pRg st="6" end="6"/>
                                            </p:txEl>
                                          </p:spTgt>
                                        </p:tgtEl>
                                        <p:attrNameLst>
                                          <p:attrName>style.visibility</p:attrName>
                                        </p:attrNameLst>
                                      </p:cBhvr>
                                      <p:to>
                                        <p:strVal val="visible"/>
                                      </p:to>
                                    </p:set>
                                    <p:animEffect transition="in" filter="wipe(down)">
                                      <p:cBhvr>
                                        <p:cTn id="108" dur="580">
                                          <p:stCondLst>
                                            <p:cond delay="0"/>
                                          </p:stCondLst>
                                        </p:cTn>
                                        <p:tgtEl>
                                          <p:spTgt spid="3">
                                            <p:txEl>
                                              <p:pRg st="6" end="6"/>
                                            </p:txEl>
                                          </p:spTgt>
                                        </p:tgtEl>
                                      </p:cBhvr>
                                    </p:animEffect>
                                    <p:anim calcmode="lin" valueType="num">
                                      <p:cBhvr>
                                        <p:cTn id="109"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0"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1"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2"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3"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4" dur="26">
                                          <p:stCondLst>
                                            <p:cond delay="650"/>
                                          </p:stCondLst>
                                        </p:cTn>
                                        <p:tgtEl>
                                          <p:spTgt spid="3">
                                            <p:txEl>
                                              <p:pRg st="6" end="6"/>
                                            </p:txEl>
                                          </p:spTgt>
                                        </p:tgtEl>
                                      </p:cBhvr>
                                      <p:to x="100000" y="60000"/>
                                    </p:animScale>
                                    <p:animScale>
                                      <p:cBhvr>
                                        <p:cTn id="115" dur="166" decel="50000">
                                          <p:stCondLst>
                                            <p:cond delay="676"/>
                                          </p:stCondLst>
                                        </p:cTn>
                                        <p:tgtEl>
                                          <p:spTgt spid="3">
                                            <p:txEl>
                                              <p:pRg st="6" end="6"/>
                                            </p:txEl>
                                          </p:spTgt>
                                        </p:tgtEl>
                                      </p:cBhvr>
                                      <p:to x="100000" y="100000"/>
                                    </p:animScale>
                                    <p:animScale>
                                      <p:cBhvr>
                                        <p:cTn id="116" dur="26">
                                          <p:stCondLst>
                                            <p:cond delay="1312"/>
                                          </p:stCondLst>
                                        </p:cTn>
                                        <p:tgtEl>
                                          <p:spTgt spid="3">
                                            <p:txEl>
                                              <p:pRg st="6" end="6"/>
                                            </p:txEl>
                                          </p:spTgt>
                                        </p:tgtEl>
                                      </p:cBhvr>
                                      <p:to x="100000" y="80000"/>
                                    </p:animScale>
                                    <p:animScale>
                                      <p:cBhvr>
                                        <p:cTn id="117" dur="166" decel="50000">
                                          <p:stCondLst>
                                            <p:cond delay="1338"/>
                                          </p:stCondLst>
                                        </p:cTn>
                                        <p:tgtEl>
                                          <p:spTgt spid="3">
                                            <p:txEl>
                                              <p:pRg st="6" end="6"/>
                                            </p:txEl>
                                          </p:spTgt>
                                        </p:tgtEl>
                                      </p:cBhvr>
                                      <p:to x="100000" y="100000"/>
                                    </p:animScale>
                                    <p:animScale>
                                      <p:cBhvr>
                                        <p:cTn id="118" dur="26">
                                          <p:stCondLst>
                                            <p:cond delay="1642"/>
                                          </p:stCondLst>
                                        </p:cTn>
                                        <p:tgtEl>
                                          <p:spTgt spid="3">
                                            <p:txEl>
                                              <p:pRg st="6" end="6"/>
                                            </p:txEl>
                                          </p:spTgt>
                                        </p:tgtEl>
                                      </p:cBhvr>
                                      <p:to x="100000" y="90000"/>
                                    </p:animScale>
                                    <p:animScale>
                                      <p:cBhvr>
                                        <p:cTn id="119" dur="166" decel="50000">
                                          <p:stCondLst>
                                            <p:cond delay="1668"/>
                                          </p:stCondLst>
                                        </p:cTn>
                                        <p:tgtEl>
                                          <p:spTgt spid="3">
                                            <p:txEl>
                                              <p:pRg st="6" end="6"/>
                                            </p:txEl>
                                          </p:spTgt>
                                        </p:tgtEl>
                                      </p:cBhvr>
                                      <p:to x="100000" y="100000"/>
                                    </p:animScale>
                                    <p:animScale>
                                      <p:cBhvr>
                                        <p:cTn id="120" dur="26">
                                          <p:stCondLst>
                                            <p:cond delay="1808"/>
                                          </p:stCondLst>
                                        </p:cTn>
                                        <p:tgtEl>
                                          <p:spTgt spid="3">
                                            <p:txEl>
                                              <p:pRg st="6" end="6"/>
                                            </p:txEl>
                                          </p:spTgt>
                                        </p:tgtEl>
                                      </p:cBhvr>
                                      <p:to x="100000" y="95000"/>
                                    </p:animScale>
                                    <p:animScale>
                                      <p:cBhvr>
                                        <p:cTn id="121" dur="166" decel="50000">
                                          <p:stCondLst>
                                            <p:cond delay="1834"/>
                                          </p:stCondLst>
                                        </p:cTn>
                                        <p:tgtEl>
                                          <p:spTgt spid="3">
                                            <p:txEl>
                                              <p:pRg st="6" end="6"/>
                                            </p:txEl>
                                          </p:spTgt>
                                        </p:tgtEl>
                                      </p:cBhvr>
                                      <p:to x="100000" y="100000"/>
                                    </p:animScale>
                                  </p:childTnLst>
                                </p:cTn>
                              </p:par>
                              <p:par>
                                <p:cTn id="122" presetID="26" presetClass="entr" presetSubtype="0" fill="hold" nodeType="withEffect">
                                  <p:stCondLst>
                                    <p:cond delay="0"/>
                                  </p:stCondLst>
                                  <p:childTnLst>
                                    <p:set>
                                      <p:cBhvr>
                                        <p:cTn id="123" dur="1" fill="hold">
                                          <p:stCondLst>
                                            <p:cond delay="0"/>
                                          </p:stCondLst>
                                        </p:cTn>
                                        <p:tgtEl>
                                          <p:spTgt spid="3">
                                            <p:txEl>
                                              <p:pRg st="7" end="7"/>
                                            </p:txEl>
                                          </p:spTgt>
                                        </p:tgtEl>
                                        <p:attrNameLst>
                                          <p:attrName>style.visibility</p:attrName>
                                        </p:attrNameLst>
                                      </p:cBhvr>
                                      <p:to>
                                        <p:strVal val="visible"/>
                                      </p:to>
                                    </p:set>
                                    <p:animEffect transition="in" filter="wipe(down)">
                                      <p:cBhvr>
                                        <p:cTn id="124" dur="580">
                                          <p:stCondLst>
                                            <p:cond delay="0"/>
                                          </p:stCondLst>
                                        </p:cTn>
                                        <p:tgtEl>
                                          <p:spTgt spid="3">
                                            <p:txEl>
                                              <p:pRg st="7" end="7"/>
                                            </p:txEl>
                                          </p:spTgt>
                                        </p:tgtEl>
                                      </p:cBhvr>
                                    </p:animEffect>
                                    <p:anim calcmode="lin" valueType="num">
                                      <p:cBhvr>
                                        <p:cTn id="125"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26"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27"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28"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29"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0" dur="26">
                                          <p:stCondLst>
                                            <p:cond delay="650"/>
                                          </p:stCondLst>
                                        </p:cTn>
                                        <p:tgtEl>
                                          <p:spTgt spid="3">
                                            <p:txEl>
                                              <p:pRg st="7" end="7"/>
                                            </p:txEl>
                                          </p:spTgt>
                                        </p:tgtEl>
                                      </p:cBhvr>
                                      <p:to x="100000" y="60000"/>
                                    </p:animScale>
                                    <p:animScale>
                                      <p:cBhvr>
                                        <p:cTn id="131" dur="166" decel="50000">
                                          <p:stCondLst>
                                            <p:cond delay="676"/>
                                          </p:stCondLst>
                                        </p:cTn>
                                        <p:tgtEl>
                                          <p:spTgt spid="3">
                                            <p:txEl>
                                              <p:pRg st="7" end="7"/>
                                            </p:txEl>
                                          </p:spTgt>
                                        </p:tgtEl>
                                      </p:cBhvr>
                                      <p:to x="100000" y="100000"/>
                                    </p:animScale>
                                    <p:animScale>
                                      <p:cBhvr>
                                        <p:cTn id="132" dur="26">
                                          <p:stCondLst>
                                            <p:cond delay="1312"/>
                                          </p:stCondLst>
                                        </p:cTn>
                                        <p:tgtEl>
                                          <p:spTgt spid="3">
                                            <p:txEl>
                                              <p:pRg st="7" end="7"/>
                                            </p:txEl>
                                          </p:spTgt>
                                        </p:tgtEl>
                                      </p:cBhvr>
                                      <p:to x="100000" y="80000"/>
                                    </p:animScale>
                                    <p:animScale>
                                      <p:cBhvr>
                                        <p:cTn id="133" dur="166" decel="50000">
                                          <p:stCondLst>
                                            <p:cond delay="1338"/>
                                          </p:stCondLst>
                                        </p:cTn>
                                        <p:tgtEl>
                                          <p:spTgt spid="3">
                                            <p:txEl>
                                              <p:pRg st="7" end="7"/>
                                            </p:txEl>
                                          </p:spTgt>
                                        </p:tgtEl>
                                      </p:cBhvr>
                                      <p:to x="100000" y="100000"/>
                                    </p:animScale>
                                    <p:animScale>
                                      <p:cBhvr>
                                        <p:cTn id="134" dur="26">
                                          <p:stCondLst>
                                            <p:cond delay="1642"/>
                                          </p:stCondLst>
                                        </p:cTn>
                                        <p:tgtEl>
                                          <p:spTgt spid="3">
                                            <p:txEl>
                                              <p:pRg st="7" end="7"/>
                                            </p:txEl>
                                          </p:spTgt>
                                        </p:tgtEl>
                                      </p:cBhvr>
                                      <p:to x="100000" y="90000"/>
                                    </p:animScale>
                                    <p:animScale>
                                      <p:cBhvr>
                                        <p:cTn id="135" dur="166" decel="50000">
                                          <p:stCondLst>
                                            <p:cond delay="1668"/>
                                          </p:stCondLst>
                                        </p:cTn>
                                        <p:tgtEl>
                                          <p:spTgt spid="3">
                                            <p:txEl>
                                              <p:pRg st="7" end="7"/>
                                            </p:txEl>
                                          </p:spTgt>
                                        </p:tgtEl>
                                      </p:cBhvr>
                                      <p:to x="100000" y="100000"/>
                                    </p:animScale>
                                    <p:animScale>
                                      <p:cBhvr>
                                        <p:cTn id="136" dur="26">
                                          <p:stCondLst>
                                            <p:cond delay="1808"/>
                                          </p:stCondLst>
                                        </p:cTn>
                                        <p:tgtEl>
                                          <p:spTgt spid="3">
                                            <p:txEl>
                                              <p:pRg st="7" end="7"/>
                                            </p:txEl>
                                          </p:spTgt>
                                        </p:tgtEl>
                                      </p:cBhvr>
                                      <p:to x="100000" y="95000"/>
                                    </p:animScale>
                                    <p:animScale>
                                      <p:cBhvr>
                                        <p:cTn id="137" dur="166" decel="50000">
                                          <p:stCondLst>
                                            <p:cond delay="1834"/>
                                          </p:stCondLst>
                                        </p:cTn>
                                        <p:tgtEl>
                                          <p:spTgt spid="3">
                                            <p:txEl>
                                              <p:pRg st="7" end="7"/>
                                            </p:txEl>
                                          </p:spTgt>
                                        </p:tgtEl>
                                      </p:cBhvr>
                                      <p:to x="100000" y="100000"/>
                                    </p:animScale>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nodeType="clickEffect">
                                  <p:stCondLst>
                                    <p:cond delay="0"/>
                                  </p:stCondLst>
                                  <p:childTnLst>
                                    <p:set>
                                      <p:cBhvr>
                                        <p:cTn id="141" dur="1" fill="hold">
                                          <p:stCondLst>
                                            <p:cond delay="0"/>
                                          </p:stCondLst>
                                        </p:cTn>
                                        <p:tgtEl>
                                          <p:spTgt spid="5124"/>
                                        </p:tgtEl>
                                        <p:attrNameLst>
                                          <p:attrName>style.visibility</p:attrName>
                                        </p:attrNameLst>
                                      </p:cBhvr>
                                      <p:to>
                                        <p:strVal val="visible"/>
                                      </p:to>
                                    </p:set>
                                    <p:anim calcmode="lin" valueType="num">
                                      <p:cBhvr additive="base">
                                        <p:cTn id="142" dur="500" fill="hold"/>
                                        <p:tgtEl>
                                          <p:spTgt spid="5124"/>
                                        </p:tgtEl>
                                        <p:attrNameLst>
                                          <p:attrName>ppt_x</p:attrName>
                                        </p:attrNameLst>
                                      </p:cBhvr>
                                      <p:tavLst>
                                        <p:tav tm="0">
                                          <p:val>
                                            <p:strVal val="#ppt_x"/>
                                          </p:val>
                                        </p:tav>
                                        <p:tav tm="100000">
                                          <p:val>
                                            <p:strVal val="#ppt_x"/>
                                          </p:val>
                                        </p:tav>
                                      </p:tavLst>
                                    </p:anim>
                                    <p:anim calcmode="lin" valueType="num">
                                      <p:cBhvr additive="base">
                                        <p:cTn id="143"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encrypted-tbn3.gstatic.com/images?q=tbn:ANd9GcQtveRnrCuu-Zw0464BAcnr-eN5gIpuJwPu008dbtKAAzReI6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18" y="287277"/>
            <a:ext cx="11900647" cy="58418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Log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506" y="419229"/>
            <a:ext cx="10078570" cy="51772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3" name="Rectángulo 2"/>
          <p:cNvSpPr/>
          <p:nvPr/>
        </p:nvSpPr>
        <p:spPr>
          <a:xfrm>
            <a:off x="0" y="6293224"/>
            <a:ext cx="12192000" cy="188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0" y="6481482"/>
            <a:ext cx="12192000" cy="3765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30487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encrypted-tbn3.gstatic.com/images?q=tbn:ANd9GcT0xPYfBPTbZRsh03d_czDzXgZpJtl494Kfu5MMX8Cw9JmNH3HXU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87" y="127000"/>
            <a:ext cx="11933331" cy="60452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a:bodyPr>
          <a:lstStyle/>
          <a:p>
            <a:r>
              <a:rPr lang="es-ES" altLang="es-PE" sz="3600" b="1" dirty="0" smtClean="0">
                <a:solidFill>
                  <a:schemeClr val="accent6"/>
                </a:solidFill>
                <a:latin typeface="Arial Black" panose="020B0A04020102020204" pitchFamily="34" charset="0"/>
              </a:rPr>
              <a:t>¿</a:t>
            </a:r>
            <a:r>
              <a:rPr lang="es-ES" altLang="es-PE" sz="3600" b="1" dirty="0">
                <a:solidFill>
                  <a:schemeClr val="accent6"/>
                </a:solidFill>
                <a:latin typeface="Arial Black" panose="020B0A04020102020204" pitchFamily="34" charset="0"/>
              </a:rPr>
              <a:t>CÓMO  BUSCAR INFORMACIÓN EN INTERNET?</a:t>
            </a:r>
            <a:endParaRPr lang="es-PE" b="1" dirty="0">
              <a:solidFill>
                <a:schemeClr val="accent6"/>
              </a:solidFill>
              <a:latin typeface="Arial Black" panose="020B0A04020102020204" pitchFamily="34" charset="0"/>
            </a:endParaRPr>
          </a:p>
        </p:txBody>
      </p:sp>
      <p:sp>
        <p:nvSpPr>
          <p:cNvPr id="3" name="Marcador de contenido 2"/>
          <p:cNvSpPr>
            <a:spLocks noGrp="1"/>
          </p:cNvSpPr>
          <p:nvPr>
            <p:ph idx="1"/>
          </p:nvPr>
        </p:nvSpPr>
        <p:spPr>
          <a:xfrm>
            <a:off x="1066800" y="1438835"/>
            <a:ext cx="10058400" cy="4733365"/>
          </a:xfrm>
        </p:spPr>
        <p:txBody>
          <a:bodyPr/>
          <a:lstStyle/>
          <a:p>
            <a:pPr marL="0" indent="0" algn="just">
              <a:buNone/>
              <a:defRPr/>
            </a:pPr>
            <a:endParaRPr lang="es-ES" dirty="0" smtClean="0"/>
          </a:p>
          <a:p>
            <a:pPr marL="0" indent="0" algn="just">
              <a:buNone/>
              <a:defRPr/>
            </a:pPr>
            <a:r>
              <a:rPr lang="es-ES" dirty="0" smtClean="0">
                <a:solidFill>
                  <a:schemeClr val="accent5"/>
                </a:solidFill>
              </a:rPr>
              <a:t>¿</a:t>
            </a:r>
            <a:r>
              <a:rPr lang="es-ES" dirty="0">
                <a:solidFill>
                  <a:schemeClr val="accent5"/>
                </a:solidFill>
              </a:rPr>
              <a:t>Cómo buscar información en INTERNET de forma eficaz y </a:t>
            </a:r>
            <a:r>
              <a:rPr lang="es-ES" dirty="0" smtClean="0">
                <a:solidFill>
                  <a:schemeClr val="accent5"/>
                </a:solidFill>
              </a:rPr>
              <a:t>eficiente?</a:t>
            </a:r>
          </a:p>
          <a:p>
            <a:pPr algn="just">
              <a:buFont typeface="Wingdings" panose="05000000000000000000" pitchFamily="2" charset="2"/>
              <a:buChar char="Ø"/>
              <a:defRPr/>
            </a:pPr>
            <a:r>
              <a:rPr lang="es-ES" dirty="0">
                <a:solidFill>
                  <a:schemeClr val="accent5"/>
                </a:solidFill>
              </a:rPr>
              <a:t> </a:t>
            </a:r>
            <a:r>
              <a:rPr lang="es-ES" dirty="0" smtClean="0">
                <a:solidFill>
                  <a:schemeClr val="accent5"/>
                </a:solidFill>
              </a:rPr>
              <a:t>Buscar </a:t>
            </a:r>
            <a:r>
              <a:rPr lang="es-ES" dirty="0">
                <a:solidFill>
                  <a:schemeClr val="accent5"/>
                </a:solidFill>
              </a:rPr>
              <a:t>texto dentro de una </a:t>
            </a:r>
            <a:r>
              <a:rPr lang="es-ES" dirty="0" smtClean="0">
                <a:solidFill>
                  <a:schemeClr val="accent5"/>
                </a:solidFill>
              </a:rPr>
              <a:t>página</a:t>
            </a:r>
          </a:p>
          <a:p>
            <a:pPr algn="just">
              <a:buFont typeface="Wingdings" panose="05000000000000000000" pitchFamily="2" charset="2"/>
              <a:buChar char="Ø"/>
              <a:defRPr/>
            </a:pPr>
            <a:r>
              <a:rPr lang="es-ES" dirty="0" smtClean="0">
                <a:solidFill>
                  <a:schemeClr val="accent5"/>
                </a:solidFill>
              </a:rPr>
              <a:t>¿Qué </a:t>
            </a:r>
            <a:r>
              <a:rPr lang="es-ES" dirty="0">
                <a:solidFill>
                  <a:schemeClr val="accent5"/>
                </a:solidFill>
              </a:rPr>
              <a:t>son los navegadores</a:t>
            </a:r>
            <a:r>
              <a:rPr lang="es-ES" dirty="0" smtClean="0">
                <a:solidFill>
                  <a:schemeClr val="accent5"/>
                </a:solidFill>
              </a:rPr>
              <a:t>?</a:t>
            </a:r>
          </a:p>
          <a:p>
            <a:pPr algn="just">
              <a:buFont typeface="Wingdings" panose="05000000000000000000" pitchFamily="2" charset="2"/>
              <a:buChar char="Ø"/>
              <a:defRPr/>
            </a:pPr>
            <a:r>
              <a:rPr lang="es-ES" dirty="0" smtClean="0">
                <a:solidFill>
                  <a:schemeClr val="accent5"/>
                </a:solidFill>
              </a:rPr>
              <a:t>¿</a:t>
            </a:r>
            <a:r>
              <a:rPr lang="es-ES" dirty="0">
                <a:solidFill>
                  <a:schemeClr val="accent5"/>
                </a:solidFill>
              </a:rPr>
              <a:t>Qué son los </a:t>
            </a:r>
            <a:r>
              <a:rPr lang="es-ES" dirty="0" smtClean="0">
                <a:solidFill>
                  <a:schemeClr val="accent5"/>
                </a:solidFill>
              </a:rPr>
              <a:t>buscadores?</a:t>
            </a:r>
          </a:p>
          <a:p>
            <a:pPr algn="just">
              <a:buFont typeface="Wingdings" panose="05000000000000000000" pitchFamily="2" charset="2"/>
              <a:buChar char="Ø"/>
              <a:defRPr/>
            </a:pPr>
            <a:r>
              <a:rPr lang="es-ES" dirty="0" smtClean="0">
                <a:solidFill>
                  <a:schemeClr val="accent5"/>
                </a:solidFill>
              </a:rPr>
              <a:t>Diferencia </a:t>
            </a:r>
            <a:r>
              <a:rPr lang="es-ES" dirty="0">
                <a:solidFill>
                  <a:schemeClr val="accent5"/>
                </a:solidFill>
              </a:rPr>
              <a:t>entre portales y buscadores</a:t>
            </a:r>
          </a:p>
          <a:p>
            <a:pPr marL="0" indent="0">
              <a:buNone/>
            </a:pPr>
            <a:endParaRPr lang="es-PE" dirty="0"/>
          </a:p>
        </p:txBody>
      </p:sp>
      <p:sp>
        <p:nvSpPr>
          <p:cNvPr id="4" name="Rectángulo 3"/>
          <p:cNvSpPr/>
          <p:nvPr/>
        </p:nvSpPr>
        <p:spPr>
          <a:xfrm>
            <a:off x="0" y="1224280"/>
            <a:ext cx="12192000" cy="2145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266329"/>
            <a:ext cx="12192000" cy="134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0" y="6400800"/>
            <a:ext cx="121920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pic>
        <p:nvPicPr>
          <p:cNvPr id="6146" name="Picture 2" descr="https://encrypted-tbn0.gstatic.com/images?q=tbn:ANd9GcREBFO6RptnhMQAi1kfkJiXP8d6F67-CwdnHVVvDolUXexDGmb4"/>
          <p:cNvPicPr>
            <a:picLocks noChangeAspect="1" noChangeArrowheads="1"/>
          </p:cNvPicPr>
          <p:nvPr/>
        </p:nvPicPr>
        <p:blipFill rotWithShape="1">
          <a:blip r:embed="rId3">
            <a:extLst>
              <a:ext uri="{28A0092B-C50C-407E-A947-70E740481C1C}">
                <a14:useLocalDpi xmlns:a14="http://schemas.microsoft.com/office/drawing/2010/main" val="0"/>
              </a:ext>
            </a:extLst>
          </a:blip>
          <a:srcRect l="1" t="1" r="310" b="-3906"/>
          <a:stretch/>
        </p:blipFill>
        <p:spPr bwMode="auto">
          <a:xfrm>
            <a:off x="7046259" y="2494722"/>
            <a:ext cx="3751729" cy="3099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11493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7" dur="500"/>
                                        <p:tgtEl>
                                          <p:spTgt spid="3">
                                            <p:txEl>
                                              <p:pRg st="1" end="1"/>
                                            </p:txEl>
                                          </p:spTgt>
                                        </p:tgtEl>
                                      </p:cBhvr>
                                    </p:animEffect>
                                  </p:childTnLst>
                                </p:cTn>
                              </p:par>
                              <p:par>
                                <p:cTn id="18" presetID="53" presetClass="entr" presetSubtype="16"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2" dur="500"/>
                                        <p:tgtEl>
                                          <p:spTgt spid="3">
                                            <p:txEl>
                                              <p:pRg st="2" end="2"/>
                                            </p:txEl>
                                          </p:spTgt>
                                        </p:tgtEl>
                                      </p:cBhvr>
                                    </p:animEffect>
                                  </p:childTnLst>
                                </p:cTn>
                              </p:par>
                              <p:par>
                                <p:cTn id="23" presetID="53" presetClass="entr" presetSubtype="16"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3">
                                            <p:txEl>
                                              <p:pRg st="3" end="3"/>
                                            </p:txEl>
                                          </p:spTgt>
                                        </p:tgtEl>
                                      </p:cBhvr>
                                    </p:animEffect>
                                  </p:childTnLst>
                                </p:cTn>
                              </p:par>
                              <p:par>
                                <p:cTn id="28" presetID="53" presetClass="entr" presetSubtype="16"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2" dur="500"/>
                                        <p:tgtEl>
                                          <p:spTgt spid="3">
                                            <p:txEl>
                                              <p:pRg st="4" end="4"/>
                                            </p:txEl>
                                          </p:spTgt>
                                        </p:tgtEl>
                                      </p:cBhvr>
                                    </p:animEffect>
                                  </p:childTnLst>
                                </p:cTn>
                              </p:par>
                              <p:par>
                                <p:cTn id="33" presetID="53" presetClass="entr" presetSubtype="16"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6146"/>
                                        </p:tgtEl>
                                        <p:attrNameLst>
                                          <p:attrName>style.visibility</p:attrName>
                                        </p:attrNameLst>
                                      </p:cBhvr>
                                      <p:to>
                                        <p:strVal val="visible"/>
                                      </p:to>
                                    </p:set>
                                    <p:animEffect transition="in" filter="wipe(down)">
                                      <p:cBhvr>
                                        <p:cTn id="42" dur="580">
                                          <p:stCondLst>
                                            <p:cond delay="0"/>
                                          </p:stCondLst>
                                        </p:cTn>
                                        <p:tgtEl>
                                          <p:spTgt spid="6146"/>
                                        </p:tgtEl>
                                      </p:cBhvr>
                                    </p:animEffect>
                                    <p:anim calcmode="lin" valueType="num">
                                      <p:cBhvr>
                                        <p:cTn id="43"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48" dur="26">
                                          <p:stCondLst>
                                            <p:cond delay="650"/>
                                          </p:stCondLst>
                                        </p:cTn>
                                        <p:tgtEl>
                                          <p:spTgt spid="6146"/>
                                        </p:tgtEl>
                                      </p:cBhvr>
                                      <p:to x="100000" y="60000"/>
                                    </p:animScale>
                                    <p:animScale>
                                      <p:cBhvr>
                                        <p:cTn id="49" dur="166" decel="50000">
                                          <p:stCondLst>
                                            <p:cond delay="676"/>
                                          </p:stCondLst>
                                        </p:cTn>
                                        <p:tgtEl>
                                          <p:spTgt spid="6146"/>
                                        </p:tgtEl>
                                      </p:cBhvr>
                                      <p:to x="100000" y="100000"/>
                                    </p:animScale>
                                    <p:animScale>
                                      <p:cBhvr>
                                        <p:cTn id="50" dur="26">
                                          <p:stCondLst>
                                            <p:cond delay="1312"/>
                                          </p:stCondLst>
                                        </p:cTn>
                                        <p:tgtEl>
                                          <p:spTgt spid="6146"/>
                                        </p:tgtEl>
                                      </p:cBhvr>
                                      <p:to x="100000" y="80000"/>
                                    </p:animScale>
                                    <p:animScale>
                                      <p:cBhvr>
                                        <p:cTn id="51" dur="166" decel="50000">
                                          <p:stCondLst>
                                            <p:cond delay="1338"/>
                                          </p:stCondLst>
                                        </p:cTn>
                                        <p:tgtEl>
                                          <p:spTgt spid="6146"/>
                                        </p:tgtEl>
                                      </p:cBhvr>
                                      <p:to x="100000" y="100000"/>
                                    </p:animScale>
                                    <p:animScale>
                                      <p:cBhvr>
                                        <p:cTn id="52" dur="26">
                                          <p:stCondLst>
                                            <p:cond delay="1642"/>
                                          </p:stCondLst>
                                        </p:cTn>
                                        <p:tgtEl>
                                          <p:spTgt spid="6146"/>
                                        </p:tgtEl>
                                      </p:cBhvr>
                                      <p:to x="100000" y="90000"/>
                                    </p:animScale>
                                    <p:animScale>
                                      <p:cBhvr>
                                        <p:cTn id="53" dur="166" decel="50000">
                                          <p:stCondLst>
                                            <p:cond delay="1668"/>
                                          </p:stCondLst>
                                        </p:cTn>
                                        <p:tgtEl>
                                          <p:spTgt spid="6146"/>
                                        </p:tgtEl>
                                      </p:cBhvr>
                                      <p:to x="100000" y="100000"/>
                                    </p:animScale>
                                    <p:animScale>
                                      <p:cBhvr>
                                        <p:cTn id="54" dur="26">
                                          <p:stCondLst>
                                            <p:cond delay="1808"/>
                                          </p:stCondLst>
                                        </p:cTn>
                                        <p:tgtEl>
                                          <p:spTgt spid="6146"/>
                                        </p:tgtEl>
                                      </p:cBhvr>
                                      <p:to x="100000" y="95000"/>
                                    </p:animScale>
                                    <p:animScale>
                                      <p:cBhvr>
                                        <p:cTn id="55" dur="166" decel="50000">
                                          <p:stCondLst>
                                            <p:cond delay="1834"/>
                                          </p:stCondLst>
                                        </p:cTn>
                                        <p:tgtEl>
                                          <p:spTgt spid="61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encrypted-tbn2.gstatic.com/images?q=tbn:ANd9GcS8lA9QGntQ8DG33KB-VGCyIptxee6lutIQbobPnXgTHXP8qHcvL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86" y="127000"/>
            <a:ext cx="11946779" cy="60934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2.gstatic.com/images?q=tbn:ANd9GcS6SjoLRvLQN3drymqC1m8Z0Kg0ameKAw1znfvKOBSqZECbWInhK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248" y="3697941"/>
            <a:ext cx="3442446" cy="188258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altLang="es-PE" b="1" dirty="0">
                <a:solidFill>
                  <a:schemeClr val="accent6"/>
                </a:solidFill>
                <a:latin typeface="Arial Black" panose="020B0A04020102020204" pitchFamily="34" charset="0"/>
              </a:rPr>
              <a:t>NAVEGADORES</a:t>
            </a:r>
            <a:endParaRPr lang="es-PE" b="1" dirty="0">
              <a:solidFill>
                <a:schemeClr val="accent6"/>
              </a:solidFill>
              <a:latin typeface="Arial Black" panose="020B0A04020102020204" pitchFamily="34" charset="0"/>
            </a:endParaRPr>
          </a:p>
        </p:txBody>
      </p:sp>
      <p:sp>
        <p:nvSpPr>
          <p:cNvPr id="3" name="Marcador de contenido 2"/>
          <p:cNvSpPr>
            <a:spLocks noGrp="1"/>
          </p:cNvSpPr>
          <p:nvPr>
            <p:ph idx="1"/>
          </p:nvPr>
        </p:nvSpPr>
        <p:spPr/>
        <p:txBody>
          <a:bodyPr/>
          <a:lstStyle/>
          <a:p>
            <a:pPr algn="just"/>
            <a:r>
              <a:rPr lang="es-ES" altLang="es-PE" b="1" dirty="0"/>
              <a:t>Internet Explorer </a:t>
            </a:r>
            <a:r>
              <a:rPr lang="es-ES" altLang="es-PE" dirty="0"/>
              <a:t>es el navegador que incorpora por defecto cualquiera de las versiones Windows, y por lo tanto suele estar ya instalado en el ordenador.</a:t>
            </a:r>
          </a:p>
          <a:p>
            <a:pPr algn="just"/>
            <a:r>
              <a:rPr lang="es-ES" altLang="es-PE" b="1" dirty="0"/>
              <a:t>Mozilla </a:t>
            </a:r>
            <a:r>
              <a:rPr lang="es-ES" altLang="es-PE" dirty="0"/>
              <a:t>es un navegador de última generación. Es gratuito.</a:t>
            </a:r>
          </a:p>
          <a:p>
            <a:endParaRPr lang="es-PE" dirty="0"/>
          </a:p>
        </p:txBody>
      </p:sp>
      <p:sp>
        <p:nvSpPr>
          <p:cNvPr id="4" name="Rectángulo 3"/>
          <p:cNvSpPr/>
          <p:nvPr/>
        </p:nvSpPr>
        <p:spPr>
          <a:xfrm>
            <a:off x="0" y="1224280"/>
            <a:ext cx="12192000" cy="174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5" name="Rectángulo 4"/>
          <p:cNvSpPr/>
          <p:nvPr/>
        </p:nvSpPr>
        <p:spPr>
          <a:xfrm>
            <a:off x="0" y="6347012"/>
            <a:ext cx="12192000" cy="9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p:cNvSpPr/>
          <p:nvPr/>
        </p:nvSpPr>
        <p:spPr>
          <a:xfrm>
            <a:off x="0" y="6441141"/>
            <a:ext cx="12192000" cy="4168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PE" dirty="0">
                <a:solidFill>
                  <a:schemeClr val="accent2">
                    <a:lumMod val="60000"/>
                    <a:lumOff val="40000"/>
                  </a:schemeClr>
                </a:solidFill>
                <a:latin typeface="Arial Black" panose="020B0A04020102020204" pitchFamily="34" charset="0"/>
              </a:rPr>
              <a:t>Escuela Profesional: Ingeniería en Telecomunicaciones</a:t>
            </a:r>
          </a:p>
        </p:txBody>
      </p:sp>
    </p:spTree>
    <p:extLst>
      <p:ext uri="{BB962C8B-B14F-4D97-AF65-F5344CB8AC3E}">
        <p14:creationId xmlns:p14="http://schemas.microsoft.com/office/powerpoint/2010/main" val="368868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0" end="0"/>
                                            </p:txEl>
                                          </p:spTgt>
                                        </p:tgtEl>
                                      </p:cBhvr>
                                    </p:animEffect>
                                    <p:animScale>
                                      <p:cBhvr>
                                        <p:cTn id="12" dur="250" autoRev="1" fill="hold"/>
                                        <p:tgtEl>
                                          <p:spTgt spid="3">
                                            <p:txEl>
                                              <p:pRg st="0" end="0"/>
                                            </p:txEl>
                                          </p:spTgt>
                                        </p:tgtEl>
                                      </p:cBhvr>
                                      <p:by x="105000" y="105000"/>
                                    </p:animScale>
                                  </p:childTnLst>
                                </p:cTn>
                              </p:par>
                              <p:par>
                                <p:cTn id="13" presetID="26" presetClass="emph" presetSubtype="0" fill="hold" nodeType="withEffect">
                                  <p:stCondLst>
                                    <p:cond delay="0"/>
                                  </p:stCondLst>
                                  <p:childTnLst>
                                    <p:animEffect transition="out" filter="fade">
                                      <p:cBhvr>
                                        <p:cTn id="14" dur="500" tmFilter="0, 0; .2, .5; .8, .5; 1, 0"/>
                                        <p:tgtEl>
                                          <p:spTgt spid="3">
                                            <p:txEl>
                                              <p:pRg st="1" end="1"/>
                                            </p:txEl>
                                          </p:spTgt>
                                        </p:tgtEl>
                                      </p:cBhvr>
                                    </p:animEffect>
                                    <p:animScale>
                                      <p:cBhvr>
                                        <p:cTn id="15" dur="250" autoRev="1" fill="hold"/>
                                        <p:tgtEl>
                                          <p:spTgt spid="3">
                                            <p:txEl>
                                              <p:pRg st="1" end="1"/>
                                            </p:txEl>
                                          </p:spTgt>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nodeType="clickEffect">
                                  <p:stCondLst>
                                    <p:cond delay="0"/>
                                  </p:stCondLst>
                                  <p:childTnLst>
                                    <p:animRot by="21600000">
                                      <p:cBhvr>
                                        <p:cTn id="19" dur="2000" fill="hold"/>
                                        <p:tgtEl>
                                          <p:spTgt spid="10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cademic Science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ceProject_16x9_TP102922646.potx" id="{51759793-40C1-42DE-9E22-426DECE40442}" vid="{C13A4E40-E29B-4D38-9BF8-FFC6BE69CB0C}"/>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2993B34-2A1E-4D69-B46F-FD7F62543E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proyecto de ciencias (panorámica)</Template>
  <TotalTime>0</TotalTime>
  <Words>1543</Words>
  <Application>Microsoft Office PowerPoint</Application>
  <PresentationFormat>Panorámica</PresentationFormat>
  <Paragraphs>205</Paragraphs>
  <Slides>36</Slides>
  <Notes>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36</vt:i4>
      </vt:variant>
    </vt:vector>
  </HeadingPairs>
  <TitlesOfParts>
    <vt:vector size="46" baseType="lpstr">
      <vt:lpstr>ＭＳ Ｐゴシック</vt:lpstr>
      <vt:lpstr>Algerian</vt:lpstr>
      <vt:lpstr>Arial</vt:lpstr>
      <vt:lpstr>Arial Black</vt:lpstr>
      <vt:lpstr>Tahoma</vt:lpstr>
      <vt:lpstr>Times New Roman</vt:lpstr>
      <vt:lpstr>Tw Cen MT Condensed Extra Bold</vt:lpstr>
      <vt:lpstr>Verdana</vt:lpstr>
      <vt:lpstr>Wingdings</vt:lpstr>
      <vt:lpstr>Academic Science 16x9</vt:lpstr>
      <vt:lpstr>El Interet como Búsqueda de                                   Informacion</vt:lpstr>
      <vt:lpstr>   OBJETIVOS</vt:lpstr>
      <vt:lpstr>    INTERNET</vt:lpstr>
      <vt:lpstr> ¿QUIÉN HACE QUE INTERNET FUNCIONE? </vt:lpstr>
      <vt:lpstr>Internet</vt:lpstr>
      <vt:lpstr>POSIBILIDADES DE NTERNET…</vt:lpstr>
      <vt:lpstr>Presentación de PowerPoint</vt:lpstr>
      <vt:lpstr>¿CÓMO  BUSCAR INFORMACIÓN EN INTERNET?</vt:lpstr>
      <vt:lpstr>NAVEGADORES</vt:lpstr>
      <vt:lpstr>NAVEGADORES WEB</vt:lpstr>
      <vt:lpstr>PORTALES</vt:lpstr>
      <vt:lpstr>PORTALES EDUCATIVOS</vt:lpstr>
      <vt:lpstr>BUSCADORES</vt:lpstr>
      <vt:lpstr>HTTP://WWW.GOOGLE.COM</vt:lpstr>
      <vt:lpstr>HTTP://WWW.YAHOO.COM </vt:lpstr>
      <vt:lpstr>HTTP://WWW.MSN.COM </vt:lpstr>
      <vt:lpstr> HTTP://WWW.ALTAVISTA.COM </vt:lpstr>
      <vt:lpstr>HTTP://WWW.A9.COM </vt:lpstr>
      <vt:lpstr> BUSCADORES … </vt:lpstr>
      <vt:lpstr>PÁGINAS EN INTERNET</vt:lpstr>
      <vt:lpstr>¿ QUÉ ES WWW ? </vt:lpstr>
      <vt:lpstr>¿ QUÉ ES EL PROTOCOLO HTTP ? </vt:lpstr>
      <vt:lpstr>Presentación de PowerPoint</vt:lpstr>
      <vt:lpstr>VENTAJAS DE FORMACIÓN EN INTERNET  </vt:lpstr>
      <vt:lpstr> VENTAJAS DE FORMACIÓN EN INTERNET  </vt:lpstr>
      <vt:lpstr>HERRAMIENTAS PERSONALES</vt:lpstr>
      <vt:lpstr>HERRAMIENTAS DE PRODUCCIÓN</vt:lpstr>
      <vt:lpstr>¿QUÉ SON LAS TIC’S?</vt:lpstr>
      <vt:lpstr>Presentación de PowerPoint</vt:lpstr>
      <vt:lpstr>Para tener en cuenta:</vt:lpstr>
      <vt:lpstr>¿QUÉ SON LAS TIC’S?</vt:lpstr>
      <vt:lpstr>TIC”S</vt:lpstr>
      <vt:lpstr>El uso de las TIC por parte de los educadores implica: </vt:lpstr>
      <vt:lpstr>VENTAJAS DEL USO DE INTERNET </vt:lpstr>
      <vt:lpstr> DESVENTAJAS DEL USO DE INTERNET </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2015-09-09T00:44:10Z</dcterms:created>
  <dcterms:modified xsi:type="dcterms:W3CDTF">2015-11-18T15:51:37Z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TC029226479991</vt:lpwstr>
  </property>
</Properties>
</file>